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60" r:id="rId5"/>
    <p:sldId id="261" r:id="rId6"/>
    <p:sldId id="262" r:id="rId7"/>
    <p:sldId id="25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9" r:id="rId25"/>
    <p:sldId id="279" r:id="rId26"/>
    <p:sldId id="280" r:id="rId27"/>
    <p:sldId id="281" r:id="rId28"/>
    <p:sldId id="282" r:id="rId29"/>
    <p:sldId id="283" r:id="rId30"/>
    <p:sldId id="284" r:id="rId31"/>
    <p:sldId id="285" r:id="rId32"/>
    <p:sldId id="286" r:id="rId33"/>
    <p:sldId id="287" r:id="rId34"/>
    <p:sldId id="290" r:id="rId35"/>
    <p:sldId id="291" r:id="rId36"/>
    <p:sldId id="288" r:id="rId37"/>
    <p:sldId id="292"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58" d="100"/>
          <a:sy n="58" d="100"/>
        </p:scale>
        <p:origin x="14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270000" y="1689100"/>
            <a:ext cx="10464800" cy="3467100"/>
          </a:xfrm>
          <a:prstGeom prst="rect">
            <a:avLst/>
          </a:prstGeom>
        </p:spPr>
        <p:txBody>
          <a:bodyPr anchor="b"/>
          <a:lstStyle>
            <a:lvl1pPr algn="ctr"/>
          </a:lstStyle>
          <a:p>
            <a:r>
              <a:t>标题文本</a:t>
            </a:r>
          </a:p>
        </p:txBody>
      </p:sp>
      <p:sp>
        <p:nvSpPr>
          <p:cNvPr id="12" name="正文级别 1…"/>
          <p:cNvSpPr txBox="1">
            <a:spLocks noGrp="1"/>
          </p:cNvSpPr>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在此键入引文。”"/>
          <p:cNvSpPr txBox="1">
            <a:spLocks noGrp="1"/>
          </p:cNvSpPr>
          <p:nvPr>
            <p:ph type="body" sz="quarter" idx="13"/>
          </p:nvPr>
        </p:nvSpPr>
        <p:spPr>
          <a:xfrm>
            <a:off x="1270000" y="4241831"/>
            <a:ext cx="10464800" cy="901638"/>
          </a:xfrm>
          <a:prstGeom prst="rect">
            <a:avLst/>
          </a:prstGeom>
        </p:spPr>
        <p:txBody>
          <a:bodyPr>
            <a:spAutoFit/>
          </a:bodyPr>
          <a:lstStyle>
            <a:lvl1pPr marL="0" indent="0" algn="ctr">
              <a:spcBef>
                <a:spcPts val="0"/>
              </a:spcBef>
              <a:buSzTx/>
              <a:buNone/>
            </a:lvl1pPr>
          </a:lstStyle>
          <a:p>
            <a:r>
              <a:t>“在此键入引文。”</a:t>
            </a:r>
          </a:p>
        </p:txBody>
      </p:sp>
      <p:sp>
        <p:nvSpPr>
          <p:cNvPr id="94" name="–Johnny Appleseed"/>
          <p:cNvSpPr txBox="1">
            <a:spLocks noGrp="1"/>
          </p:cNvSpPr>
          <p:nvPr>
            <p:ph type="body" sz="quarter" idx="14"/>
          </p:nvPr>
        </p:nvSpPr>
        <p:spPr>
          <a:xfrm>
            <a:off x="1270000" y="6362700"/>
            <a:ext cx="10464800" cy="647700"/>
          </a:xfrm>
          <a:prstGeom prst="rect">
            <a:avLst/>
          </a:prstGeom>
        </p:spPr>
        <p:txBody>
          <a:bodyPr anchor="t">
            <a:spAutoFit/>
          </a:bodyPr>
          <a:lstStyle>
            <a:lvl1pPr marL="0" indent="0" algn="ctr">
              <a:spcBef>
                <a:spcPts val="0"/>
              </a:spcBef>
              <a:buSzTx/>
              <a:buNone/>
              <a:defRPr sz="2800"/>
            </a:lvl1pPr>
          </a:lstStyle>
          <a:p>
            <a:r>
              <a:t>–Johnny Appleseed</a:t>
            </a:r>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sz="half" idx="13"/>
          </p:nvPr>
        </p:nvSpPr>
        <p:spPr>
          <a:xfrm>
            <a:off x="1573807" y="1421425"/>
            <a:ext cx="9855201" cy="5143501"/>
          </a:xfrm>
          <a:prstGeom prst="rect">
            <a:avLst/>
          </a:prstGeom>
          <a:ln w="9525">
            <a:round/>
          </a:ln>
        </p:spPr>
        <p:txBody>
          <a:bodyPr lIns="91439" tIns="45719" rIns="91439" bIns="45719" anchor="t">
            <a:noAutofit/>
          </a:bodyPr>
          <a:lstStyle/>
          <a:p>
            <a:endParaRPr/>
          </a:p>
        </p:txBody>
      </p:sp>
      <p:sp>
        <p:nvSpPr>
          <p:cNvPr id="21" name="标题文本"/>
          <p:cNvSpPr txBox="1">
            <a:spLocks noGrp="1"/>
          </p:cNvSpPr>
          <p:nvPr>
            <p:ph type="title"/>
          </p:nvPr>
        </p:nvSpPr>
        <p:spPr>
          <a:xfrm>
            <a:off x="1270000" y="6680200"/>
            <a:ext cx="10464800" cy="1270000"/>
          </a:xfrm>
          <a:prstGeom prst="rect">
            <a:avLst/>
          </a:prstGeom>
        </p:spPr>
        <p:txBody>
          <a:bodyPr anchor="b"/>
          <a:lstStyle>
            <a:lvl1pPr algn="ctr"/>
          </a:lstStyle>
          <a:p>
            <a:r>
              <a:t>标题文本</a:t>
            </a:r>
          </a:p>
        </p:txBody>
      </p:sp>
      <p:sp>
        <p:nvSpPr>
          <p:cNvPr id="22" name="正文级别 1…"/>
          <p:cNvSpPr txBox="1">
            <a:spLocks noGrp="1"/>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p:nvPr>
        </p:nvSpPr>
        <p:spPr>
          <a:xfrm>
            <a:off x="1270000" y="3289300"/>
            <a:ext cx="10464800" cy="3175000"/>
          </a:xfrm>
          <a:prstGeom prst="rect">
            <a:avLst/>
          </a:prstGeom>
        </p:spPr>
        <p:txBody>
          <a:bodyPr/>
          <a:lstStyle>
            <a:lvl1pPr algn="ct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6775450" y="1408083"/>
            <a:ext cx="4673600" cy="6972301"/>
          </a:xfrm>
          <a:prstGeom prst="rect">
            <a:avLst/>
          </a:prstGeom>
          <a:ln w="9525">
            <a:round/>
          </a:ln>
        </p:spPr>
        <p:txBody>
          <a:bodyPr lIns="91439" tIns="45719" rIns="91439" bIns="45719" anchor="t">
            <a:noAutofit/>
          </a:bodyPr>
          <a:lstStyle/>
          <a:p>
            <a:endParaRPr/>
          </a:p>
        </p:txBody>
      </p:sp>
      <p:sp>
        <p:nvSpPr>
          <p:cNvPr id="39" name="标题文本"/>
          <p:cNvSpPr txBox="1">
            <a:spLocks noGrp="1"/>
          </p:cNvSpPr>
          <p:nvPr>
            <p:ph type="title"/>
          </p:nvPr>
        </p:nvSpPr>
        <p:spPr>
          <a:xfrm>
            <a:off x="965200" y="1397000"/>
            <a:ext cx="5600700" cy="4038600"/>
          </a:xfrm>
          <a:prstGeom prst="rect">
            <a:avLst/>
          </a:prstGeom>
        </p:spPr>
        <p:txBody>
          <a:bodyPr anchor="b"/>
          <a:lstStyle>
            <a:lvl1pPr algn="ctr">
              <a:defRPr sz="6800"/>
            </a:lvl1pPr>
          </a:lstStyle>
          <a:p>
            <a:r>
              <a:t>标题文本</a:t>
            </a:r>
          </a:p>
        </p:txBody>
      </p:sp>
      <p:sp>
        <p:nvSpPr>
          <p:cNvPr id="40" name="正文级别 1…"/>
          <p:cNvSpPr txBox="1">
            <a:spLocks noGrp="1"/>
          </p:cNvSpPr>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p:nvPr>
        </p:nvSpPr>
        <p:spPr>
          <a:prstGeom prst="rect">
            <a:avLst/>
          </a:prstGeom>
        </p:spPr>
        <p:txBody>
          <a:bodyPr/>
          <a:lstStyle>
            <a:lvl1pPr algn="ct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p:nvPr>
        </p:nvSpPr>
        <p:spPr>
          <a:prstGeom prst="rect">
            <a:avLst/>
          </a:prstGeom>
        </p:spPr>
        <p:txBody>
          <a:bodyPr/>
          <a:lstStyle>
            <a:lvl1pPr algn="ctr"/>
          </a:lstStyle>
          <a:p>
            <a:r>
              <a:t>标题文本</a:t>
            </a:r>
          </a:p>
        </p:txBody>
      </p:sp>
      <p:sp>
        <p:nvSpPr>
          <p:cNvPr id="57" name="正文级别 1…"/>
          <p:cNvSpPr txBox="1">
            <a:spLocks noGrp="1"/>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half" idx="13"/>
          </p:nvPr>
        </p:nvSpPr>
        <p:spPr>
          <a:xfrm>
            <a:off x="6731000" y="2857500"/>
            <a:ext cx="5003800" cy="5588000"/>
          </a:xfrm>
          <a:prstGeom prst="rect">
            <a:avLst/>
          </a:prstGeom>
          <a:ln w="9525">
            <a:round/>
          </a:ln>
        </p:spPr>
        <p:txBody>
          <a:bodyPr lIns="91439" tIns="45719" rIns="91439" bIns="45719" anchor="t">
            <a:noAutofit/>
          </a:bodyPr>
          <a:lstStyle/>
          <a:p>
            <a:endParaRPr/>
          </a:p>
        </p:txBody>
      </p:sp>
      <p:sp>
        <p:nvSpPr>
          <p:cNvPr id="66" name="标题文本"/>
          <p:cNvSpPr txBox="1">
            <a:spLocks noGrp="1"/>
          </p:cNvSpPr>
          <p:nvPr>
            <p:ph type="title"/>
          </p:nvPr>
        </p:nvSpPr>
        <p:spPr>
          <a:prstGeom prst="rect">
            <a:avLst/>
          </a:prstGeom>
        </p:spPr>
        <p:txBody>
          <a:bodyPr/>
          <a:lstStyle>
            <a:lvl1pPr algn="ctr"/>
          </a:lstStyle>
          <a:p>
            <a:r>
              <a:t>标题文本</a:t>
            </a:r>
          </a:p>
        </p:txBody>
      </p:sp>
      <p:sp>
        <p:nvSpPr>
          <p:cNvPr id="67" name="正文级别 1…"/>
          <p:cNvSpPr txBox="1">
            <a:spLocks noGrp="1"/>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7396540" y="812918"/>
            <a:ext cx="4660901" cy="2984501"/>
          </a:xfrm>
          <a:prstGeom prst="rect">
            <a:avLst/>
          </a:prstGeom>
          <a:ln w="9525">
            <a:round/>
          </a:ln>
        </p:spPr>
        <p:txBody>
          <a:bodyPr lIns="91439" tIns="45719" rIns="91439" bIns="45719" anchor="t">
            <a:noAutofit/>
          </a:bodyPr>
          <a:lstStyle/>
          <a:p>
            <a:endParaRPr/>
          </a:p>
        </p:txBody>
      </p:sp>
      <p:sp>
        <p:nvSpPr>
          <p:cNvPr id="84" name="图像"/>
          <p:cNvSpPr>
            <a:spLocks noGrp="1"/>
          </p:cNvSpPr>
          <p:nvPr>
            <p:ph type="pic" sz="quarter" idx="14"/>
          </p:nvPr>
        </p:nvSpPr>
        <p:spPr>
          <a:xfrm>
            <a:off x="7396540" y="4038718"/>
            <a:ext cx="4660901" cy="4864101"/>
          </a:xfrm>
          <a:prstGeom prst="rect">
            <a:avLst/>
          </a:prstGeom>
          <a:ln w="9525">
            <a:round/>
          </a:ln>
        </p:spPr>
        <p:txBody>
          <a:bodyPr lIns="91439" tIns="45719" rIns="91439" bIns="45719" anchor="t">
            <a:noAutofit/>
          </a:bodyPr>
          <a:lstStyle/>
          <a:p>
            <a:endParaRPr/>
          </a:p>
        </p:txBody>
      </p:sp>
      <p:sp>
        <p:nvSpPr>
          <p:cNvPr id="85" name="图像"/>
          <p:cNvSpPr>
            <a:spLocks noGrp="1"/>
          </p:cNvSpPr>
          <p:nvPr>
            <p:ph type="pic" sz="half" idx="15"/>
          </p:nvPr>
        </p:nvSpPr>
        <p:spPr>
          <a:xfrm>
            <a:off x="952500" y="825500"/>
            <a:ext cx="6197600" cy="8089900"/>
          </a:xfrm>
          <a:prstGeom prst="rect">
            <a:avLst/>
          </a:prstGeom>
          <a:ln w="9525">
            <a:round/>
          </a:ln>
        </p:spPr>
        <p:txBody>
          <a:bodyPr lIns="91439" tIns="45719" rIns="91439" bIns="45719" anchor="t">
            <a:noAutofit/>
          </a:bodyPr>
          <a:lstStyle/>
          <a:p>
            <a:endParaRPr/>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正文级别 1…"/>
          <p:cNvSpPr txBox="1">
            <a:spLocks noGrp="1"/>
          </p:cNvSpPr>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正文级别 1</a:t>
            </a:r>
          </a:p>
          <a:p>
            <a:pPr lvl="1"/>
            <a:r>
              <a:t>正文级别 2</a:t>
            </a:r>
          </a:p>
          <a:p>
            <a:pPr lvl="2"/>
            <a:r>
              <a:t>正文级别 3</a:t>
            </a:r>
          </a:p>
          <a:p>
            <a:pPr lvl="3"/>
            <a:r>
              <a:t>正文级别 4</a:t>
            </a:r>
          </a:p>
          <a:p>
            <a:pPr lvl="4"/>
            <a:r>
              <a:t>正文级别 5</a:t>
            </a:r>
          </a:p>
        </p:txBody>
      </p:sp>
      <p:sp>
        <p:nvSpPr>
          <p:cNvPr id="3" name="标题文本"/>
          <p:cNvSpPr txBox="1">
            <a:spLocks noGrp="1"/>
          </p:cNvSpPr>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标题文本</a:t>
            </a:r>
          </a:p>
        </p:txBody>
      </p:sp>
      <p:sp>
        <p:nvSpPr>
          <p:cNvPr id="4" name="幻灯片编号"/>
          <p:cNvSpPr txBox="1">
            <a:spLocks noGrp="1"/>
          </p:cNvSpPr>
          <p:nvPr>
            <p:ph type="sldNum" sz="quarter" idx="2"/>
          </p:nvPr>
        </p:nvSpPr>
        <p:spPr>
          <a:xfrm>
            <a:off x="6337299" y="9296399"/>
            <a:ext cx="323479" cy="4572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1pPr>
      <a:lvl2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2pPr>
      <a:lvl3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3pPr>
      <a:lvl4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4pPr>
      <a:lvl5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5pPr>
      <a:lvl6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6pPr>
      <a:lvl7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7pPr>
      <a:lvl8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8pPr>
      <a:lvl9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mn-lt"/>
          <a:ea typeface="+mn-ea"/>
          <a:cs typeface="+mn-cs"/>
          <a:sym typeface="Papyru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家教会的圣经逻辑…"/>
          <p:cNvSpPr txBox="1">
            <a:spLocks noGrp="1"/>
          </p:cNvSpPr>
          <p:nvPr>
            <p:ph type="ctrTitle"/>
          </p:nvPr>
        </p:nvSpPr>
        <p:spPr>
          <a:prstGeom prst="rect">
            <a:avLst/>
          </a:prstGeom>
        </p:spPr>
        <p:txBody>
          <a:bodyPr/>
          <a:lstStyle/>
          <a:p>
            <a:r>
              <a:rPr b="1" dirty="0" err="1">
                <a:latin typeface="微软雅黑" panose="020B0503020204020204" pitchFamily="34" charset="-122"/>
                <a:ea typeface="微软雅黑" panose="020B0503020204020204" pitchFamily="34" charset="-122"/>
              </a:rPr>
              <a:t>家教会的圣经逻辑</a:t>
            </a:r>
            <a:endParaRPr b="1" dirty="0">
              <a:latin typeface="微软雅黑" panose="020B0503020204020204" pitchFamily="34" charset="-122"/>
              <a:ea typeface="微软雅黑" panose="020B0503020204020204" pitchFamily="34" charset="-122"/>
            </a:endParaRPr>
          </a:p>
          <a:p>
            <a:r>
              <a:rPr b="1" dirty="0" err="1">
                <a:latin typeface="微软雅黑" panose="020B0503020204020204" pitchFamily="34" charset="-122"/>
                <a:ea typeface="微软雅黑" panose="020B0503020204020204" pitchFamily="34" charset="-122"/>
              </a:rPr>
              <a:t>与样板溯源</a:t>
            </a:r>
            <a:endParaRPr b="1" dirty="0">
              <a:latin typeface="微软雅黑" panose="020B0503020204020204" pitchFamily="34" charset="-122"/>
              <a:ea typeface="微软雅黑" panose="020B0503020204020204" pitchFamily="34" charset="-122"/>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伊甸园为模板，扩展全地"/>
          <p:cNvSpPr txBox="1">
            <a:spLocks noGrp="1"/>
          </p:cNvSpPr>
          <p:nvPr>
            <p:ph type="title"/>
          </p:nvPr>
        </p:nvSpPr>
        <p:spPr>
          <a:prstGeom prst="rect">
            <a:avLst/>
          </a:prstGeom>
        </p:spPr>
        <p:txBody>
          <a:bodyPr/>
          <a:lstStyle/>
          <a:p>
            <a:r>
              <a:rPr lang="en-US" altLang="zh-CN" sz="6600" b="1" dirty="0">
                <a:latin typeface="微软雅黑" panose="020B0503020204020204" pitchFamily="34" charset="-122"/>
                <a:ea typeface="微软雅黑" panose="020B0503020204020204" pitchFamily="34" charset="-122"/>
              </a:rPr>
              <a:t>1.</a:t>
            </a:r>
            <a:r>
              <a:rPr sz="6600" b="1" dirty="0">
                <a:latin typeface="微软雅黑" panose="020B0503020204020204" pitchFamily="34" charset="-122"/>
                <a:ea typeface="微软雅黑" panose="020B0503020204020204" pitchFamily="34" charset="-122"/>
              </a:rPr>
              <a:t>伊甸园为模板，扩展全地</a:t>
            </a:r>
          </a:p>
        </p:txBody>
      </p:sp>
      <p:sp>
        <p:nvSpPr>
          <p:cNvPr id="146" name="创世记1:27 神就照着自己的形象造人，乃是照着他的形象造男造女。1:28 神就赐福给他们，又对他们说：“要生养众多，遍满地面，治理这地；也要管理海里的鱼、空中的鸟，和地上各样行动的活物。”"/>
          <p:cNvSpPr txBox="1">
            <a:spLocks noGrp="1"/>
          </p:cNvSpPr>
          <p:nvPr>
            <p:ph type="body" idx="1"/>
          </p:nvPr>
        </p:nvSpPr>
        <p:spPr>
          <a:xfrm>
            <a:off x="713740" y="2362200"/>
            <a:ext cx="11577320" cy="5842000"/>
          </a:xfrm>
          <a:prstGeom prst="rect">
            <a:avLst/>
          </a:prstGeom>
        </p:spPr>
        <p:txBody>
          <a:bodyPr>
            <a:normAutofit lnSpcReduction="10000"/>
          </a:bodyPr>
          <a:lstStyle>
            <a:lvl1pPr>
              <a:buBlip>
                <a:blip r:embed="rId2"/>
              </a:buBlip>
            </a:lvl1pPr>
          </a:lstStyle>
          <a:p>
            <a:pPr marL="0" indent="0">
              <a:buNone/>
            </a:pPr>
            <a:r>
              <a:rPr sz="4800" b="1" dirty="0" err="1">
                <a:latin typeface="微软雅黑" panose="020B0503020204020204" pitchFamily="34" charset="-122"/>
                <a:ea typeface="微软雅黑" panose="020B0503020204020204" pitchFamily="34" charset="-122"/>
              </a:rPr>
              <a:t>创世记</a:t>
            </a:r>
            <a:endParaRPr lang="en-US" altLang="zh-SG" sz="4800" b="1" dirty="0">
              <a:latin typeface="微软雅黑" panose="020B0503020204020204" pitchFamily="34" charset="-122"/>
              <a:ea typeface="微软雅黑" panose="020B0503020204020204" pitchFamily="34" charset="-122"/>
            </a:endParaRPr>
          </a:p>
          <a:p>
            <a:pPr marL="0" indent="0">
              <a:buNone/>
            </a:pPr>
            <a:r>
              <a:rPr sz="4800" b="1" dirty="0">
                <a:latin typeface="微软雅黑" panose="020B0503020204020204" pitchFamily="34" charset="-122"/>
                <a:ea typeface="微软雅黑" panose="020B0503020204020204" pitchFamily="34" charset="-122"/>
              </a:rPr>
              <a:t>1:27 </a:t>
            </a:r>
            <a:r>
              <a:rPr sz="4800" b="1" dirty="0" err="1">
                <a:latin typeface="微软雅黑" panose="020B0503020204020204" pitchFamily="34" charset="-122"/>
                <a:ea typeface="微软雅黑" panose="020B0503020204020204" pitchFamily="34" charset="-122"/>
              </a:rPr>
              <a:t>神就照着</a:t>
            </a:r>
            <a:r>
              <a:rPr sz="4800" b="1" dirty="0" err="1">
                <a:solidFill>
                  <a:srgbClr val="FF0000"/>
                </a:solidFill>
                <a:latin typeface="微软雅黑" panose="020B0503020204020204" pitchFamily="34" charset="-122"/>
                <a:ea typeface="微软雅黑" panose="020B0503020204020204" pitchFamily="34" charset="-122"/>
              </a:rPr>
              <a:t>自己的形象</a:t>
            </a:r>
            <a:r>
              <a:rPr sz="4800" b="1" dirty="0" err="1">
                <a:latin typeface="微软雅黑" panose="020B0503020204020204" pitchFamily="34" charset="-122"/>
                <a:ea typeface="微软雅黑" panose="020B0503020204020204" pitchFamily="34" charset="-122"/>
              </a:rPr>
              <a:t>造人，乃是照着他的形象造男造女</a:t>
            </a:r>
            <a:r>
              <a:rPr sz="4800" b="1" dirty="0">
                <a:latin typeface="微软雅黑" panose="020B0503020204020204" pitchFamily="34" charset="-122"/>
                <a:ea typeface="微软雅黑" panose="020B0503020204020204" pitchFamily="34" charset="-122"/>
              </a:rPr>
              <a:t>。</a:t>
            </a:r>
            <a:endParaRPr lang="en-US" altLang="zh-SG" sz="4800" b="1" dirty="0">
              <a:latin typeface="微软雅黑" panose="020B0503020204020204" pitchFamily="34" charset="-122"/>
              <a:ea typeface="微软雅黑" panose="020B0503020204020204" pitchFamily="34" charset="-122"/>
            </a:endParaRPr>
          </a:p>
          <a:p>
            <a:pPr marL="0" indent="0">
              <a:buNone/>
            </a:pPr>
            <a:r>
              <a:rPr sz="4800" b="1" dirty="0">
                <a:latin typeface="微软雅黑" panose="020B0503020204020204" pitchFamily="34" charset="-122"/>
                <a:ea typeface="微软雅黑" panose="020B0503020204020204" pitchFamily="34" charset="-122"/>
              </a:rPr>
              <a:t>1:28 </a:t>
            </a:r>
            <a:r>
              <a:rPr sz="4800" b="1" dirty="0" err="1">
                <a:latin typeface="微软雅黑" panose="020B0503020204020204" pitchFamily="34" charset="-122"/>
                <a:ea typeface="微软雅黑" panose="020B0503020204020204" pitchFamily="34" charset="-122"/>
              </a:rPr>
              <a:t>神就赐福给他们，又对他们说</a:t>
            </a:r>
            <a:r>
              <a:rPr sz="4800" b="1" dirty="0">
                <a:latin typeface="微软雅黑" panose="020B0503020204020204" pitchFamily="34" charset="-122"/>
                <a:ea typeface="微软雅黑" panose="020B0503020204020204" pitchFamily="34" charset="-122"/>
              </a:rPr>
              <a:t>：“</a:t>
            </a:r>
            <a:r>
              <a:rPr sz="4800" b="1" dirty="0" err="1">
                <a:latin typeface="微软雅黑" panose="020B0503020204020204" pitchFamily="34" charset="-122"/>
                <a:ea typeface="微软雅黑" panose="020B0503020204020204" pitchFamily="34" charset="-122"/>
              </a:rPr>
              <a:t>要生养众多，</a:t>
            </a:r>
            <a:r>
              <a:rPr sz="4800" b="1" dirty="0" err="1">
                <a:solidFill>
                  <a:srgbClr val="FF0000"/>
                </a:solidFill>
                <a:latin typeface="微软雅黑" panose="020B0503020204020204" pitchFamily="34" charset="-122"/>
                <a:ea typeface="微软雅黑" panose="020B0503020204020204" pitchFamily="34" charset="-122"/>
              </a:rPr>
              <a:t>遍满地面</a:t>
            </a:r>
            <a:r>
              <a:rPr sz="4800" b="1" dirty="0" err="1">
                <a:latin typeface="微软雅黑" panose="020B0503020204020204" pitchFamily="34" charset="-122"/>
                <a:ea typeface="微软雅黑" panose="020B0503020204020204" pitchFamily="34" charset="-122"/>
              </a:rPr>
              <a:t>，</a:t>
            </a:r>
            <a:r>
              <a:rPr sz="4800" b="1" dirty="0" err="1">
                <a:solidFill>
                  <a:srgbClr val="FF0000"/>
                </a:solidFill>
                <a:latin typeface="微软雅黑" panose="020B0503020204020204" pitchFamily="34" charset="-122"/>
                <a:ea typeface="微软雅黑" panose="020B0503020204020204" pitchFamily="34" charset="-122"/>
              </a:rPr>
              <a:t>治理</a:t>
            </a:r>
            <a:r>
              <a:rPr sz="4800" b="1" dirty="0" err="1">
                <a:latin typeface="微软雅黑" panose="020B0503020204020204" pitchFamily="34" charset="-122"/>
                <a:ea typeface="微软雅黑" panose="020B0503020204020204" pitchFamily="34" charset="-122"/>
              </a:rPr>
              <a:t>这地；也要</a:t>
            </a:r>
            <a:r>
              <a:rPr sz="4800" b="1" dirty="0" err="1">
                <a:solidFill>
                  <a:srgbClr val="FF0000"/>
                </a:solidFill>
                <a:latin typeface="微软雅黑" panose="020B0503020204020204" pitchFamily="34" charset="-122"/>
                <a:ea typeface="微软雅黑" panose="020B0503020204020204" pitchFamily="34" charset="-122"/>
              </a:rPr>
              <a:t>管理</a:t>
            </a:r>
            <a:r>
              <a:rPr sz="4800" b="1" dirty="0" err="1">
                <a:latin typeface="微软雅黑" panose="020B0503020204020204" pitchFamily="34" charset="-122"/>
                <a:ea typeface="微软雅黑" panose="020B0503020204020204" pitchFamily="34" charset="-122"/>
              </a:rPr>
              <a:t>海里的鱼、空中的鸟，和地上各样行动的活物</a:t>
            </a:r>
            <a:r>
              <a:rPr sz="4800" b="1" dirty="0">
                <a:latin typeface="微软雅黑" panose="020B0503020204020204" pitchFamily="34" charset="-122"/>
                <a:ea typeface="微软雅黑" panose="020B0503020204020204" pitchFamily="34" charset="-122"/>
              </a:rPr>
              <a: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人性尊贵，照神性造…"/>
          <p:cNvSpPr txBox="1">
            <a:spLocks noGrp="1"/>
          </p:cNvSpPr>
          <p:nvPr>
            <p:ph type="body" idx="1"/>
          </p:nvPr>
        </p:nvSpPr>
        <p:spPr>
          <a:xfrm>
            <a:off x="863600" y="2606040"/>
            <a:ext cx="11277600" cy="5842000"/>
          </a:xfrm>
          <a:prstGeom prst="rect">
            <a:avLst/>
          </a:prstGeom>
        </p:spPr>
        <p:txBody>
          <a:bodyPr/>
          <a:lstStyle/>
          <a:p>
            <a:pPr>
              <a:buBlip>
                <a:blip r:embed="rId2"/>
              </a:buBlip>
            </a:pPr>
            <a:r>
              <a:rPr sz="4800" b="1" dirty="0" err="1">
                <a:latin typeface="微软雅黑" panose="020B0503020204020204" pitchFamily="34" charset="-122"/>
                <a:ea typeface="微软雅黑" panose="020B0503020204020204" pitchFamily="34" charset="-122"/>
              </a:rPr>
              <a:t>人性尊贵，照神性造</a:t>
            </a:r>
            <a:endParaRPr sz="4800" b="1" dirty="0">
              <a:latin typeface="微软雅黑" panose="020B0503020204020204" pitchFamily="34" charset="-122"/>
              <a:ea typeface="微软雅黑" panose="020B0503020204020204" pitchFamily="34" charset="-122"/>
            </a:endParaRPr>
          </a:p>
          <a:p>
            <a:pPr>
              <a:buBlip>
                <a:blip r:embed="rId2"/>
              </a:buBlip>
            </a:pPr>
            <a:r>
              <a:rPr sz="4800" b="1" dirty="0">
                <a:latin typeface="微软雅黑" panose="020B0503020204020204" pitchFamily="34" charset="-122"/>
                <a:ea typeface="微软雅黑" panose="020B0503020204020204" pitchFamily="34" charset="-122"/>
              </a:rPr>
              <a:t>屈膝赐福，赋能同在</a:t>
            </a:r>
            <a:r>
              <a:rPr sz="3200" b="1" dirty="0">
                <a:latin typeface="微软雅黑" panose="020B0503020204020204" pitchFamily="34" charset="-122"/>
                <a:ea typeface="微软雅黑" panose="020B0503020204020204" pitchFamily="34" charset="-122"/>
              </a:rPr>
              <a:t>（民6:24仰脸）</a:t>
            </a:r>
          </a:p>
          <a:p>
            <a:r>
              <a:rPr sz="4800" b="1" dirty="0">
                <a:latin typeface="微软雅黑" panose="020B0503020204020204" pitchFamily="34" charset="-122"/>
                <a:ea typeface="微软雅黑" panose="020B0503020204020204" pitchFamily="34" charset="-122"/>
              </a:rPr>
              <a:t>生养遍地，乃为治理</a:t>
            </a:r>
            <a:r>
              <a:rPr sz="3200" b="1" dirty="0">
                <a:latin typeface="微软雅黑" panose="020B0503020204020204" pitchFamily="34" charset="-122"/>
                <a:ea typeface="微软雅黑" panose="020B0503020204020204" pitchFamily="34" charset="-122"/>
              </a:rPr>
              <a:t>（创1:1，水，无序，制服）</a:t>
            </a:r>
          </a:p>
          <a:p>
            <a:pPr>
              <a:buBlip>
                <a:blip r:embed="rId2"/>
              </a:buBlip>
            </a:pPr>
            <a:r>
              <a:rPr sz="4800" b="1" dirty="0" err="1">
                <a:latin typeface="微软雅黑" panose="020B0503020204020204" pitchFamily="34" charset="-122"/>
                <a:ea typeface="微软雅黑" panose="020B0503020204020204" pitchFamily="34" charset="-122"/>
              </a:rPr>
              <a:t>海陆天空，统治疆域</a:t>
            </a:r>
            <a:r>
              <a:rPr sz="3200" b="1" dirty="0" err="1">
                <a:latin typeface="微软雅黑" panose="020B0503020204020204" pitchFamily="34" charset="-122"/>
                <a:ea typeface="微软雅黑" panose="020B0503020204020204" pitchFamily="34" charset="-122"/>
              </a:rPr>
              <a:t>（文化使命</a:t>
            </a:r>
            <a:r>
              <a:rPr sz="3200" b="1" dirty="0">
                <a:latin typeface="微软雅黑" panose="020B0503020204020204" pitchFamily="34" charset="-122"/>
                <a:ea typeface="微软雅黑" panose="020B0503020204020204" pitchFamily="34" charset="-122"/>
              </a:rPr>
              <a:t>）</a:t>
            </a:r>
          </a:p>
        </p:txBody>
      </p:sp>
      <p:sp>
        <p:nvSpPr>
          <p:cNvPr id="149" name="伊甸园为模板，扩展全地"/>
          <p:cNvSpPr txBox="1"/>
          <p:nvPr/>
        </p:nvSpPr>
        <p:spPr>
          <a:xfrm>
            <a:off x="1416437" y="711199"/>
            <a:ext cx="10464801" cy="210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defRPr sz="7200"/>
            </a:lvl1pPr>
          </a:lstStyle>
          <a:p>
            <a:r>
              <a:rPr lang="en-US" altLang="zh-CN" sz="6600" b="1" dirty="0">
                <a:latin typeface="微软雅黑" panose="020B0503020204020204" pitchFamily="34" charset="-122"/>
                <a:ea typeface="微软雅黑" panose="020B0503020204020204" pitchFamily="34" charset="-122"/>
              </a:rPr>
              <a:t>1.</a:t>
            </a:r>
            <a:r>
              <a:rPr sz="6600" b="1" dirty="0">
                <a:latin typeface="微软雅黑" panose="020B0503020204020204" pitchFamily="34" charset="-122"/>
                <a:ea typeface="微软雅黑" panose="020B0503020204020204" pitchFamily="34" charset="-122"/>
              </a:rPr>
              <a:t>伊甸园为模板，扩展全地</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罪的咒诅，扩散全地"/>
          <p:cNvSpPr txBox="1">
            <a:spLocks noGrp="1"/>
          </p:cNvSpPr>
          <p:nvPr>
            <p:ph type="title"/>
          </p:nvPr>
        </p:nvSpPr>
        <p:spPr>
          <a:prstGeom prst="rect">
            <a:avLst/>
          </a:prstGeom>
        </p:spPr>
        <p:txBody>
          <a:bodyPr/>
          <a:lstStyle/>
          <a:p>
            <a:r>
              <a:rPr lang="en-US" altLang="zh-CN" sz="6600" b="1" dirty="0">
                <a:latin typeface="微软雅黑" panose="020B0503020204020204" pitchFamily="34" charset="-122"/>
                <a:ea typeface="微软雅黑" panose="020B0503020204020204" pitchFamily="34" charset="-122"/>
              </a:rPr>
              <a:t>2.</a:t>
            </a:r>
            <a:r>
              <a:rPr sz="6600" b="1" dirty="0">
                <a:latin typeface="微软雅黑" panose="020B0503020204020204" pitchFamily="34" charset="-122"/>
                <a:ea typeface="微软雅黑" panose="020B0503020204020204" pitchFamily="34" charset="-122"/>
              </a:rPr>
              <a:t>罪的咒诅，扩散全地</a:t>
            </a:r>
          </a:p>
        </p:txBody>
      </p:sp>
      <p:sp>
        <p:nvSpPr>
          <p:cNvPr id="152" name="创世记3:17 又对亚当说：“你既听从妻子的话，吃了我所吩咐你不可吃的那树上的果子，地必为你的缘故受咒诅：你必终身劳苦，才能从地里得吃的。3:18 地必给你长出荆棘和蒺藜来，你也要吃田间的菜蔬。3:19 你必汗流满面才得糊口，直到你归了土，因为你是从土而出的；你本是尘土，仍要归于尘土。”"/>
          <p:cNvSpPr txBox="1">
            <a:spLocks noGrp="1"/>
          </p:cNvSpPr>
          <p:nvPr>
            <p:ph type="body" idx="1"/>
          </p:nvPr>
        </p:nvSpPr>
        <p:spPr>
          <a:xfrm>
            <a:off x="1270000" y="2453640"/>
            <a:ext cx="10464800" cy="5842000"/>
          </a:xfrm>
          <a:prstGeom prst="rect">
            <a:avLst/>
          </a:prstGeom>
        </p:spPr>
        <p:txBody>
          <a:bodyPr>
            <a:normAutofit fontScale="92500"/>
          </a:bodyPr>
          <a:lstStyle>
            <a:lvl1pPr>
              <a:buBlip>
                <a:blip r:embed="rId2"/>
              </a:buBlip>
            </a:lvl1pPr>
          </a:lstStyle>
          <a:p>
            <a:r>
              <a:rPr sz="4800" b="1" dirty="0">
                <a:latin typeface="微软雅黑" panose="020B0503020204020204" pitchFamily="34" charset="-122"/>
                <a:ea typeface="微软雅黑" panose="020B0503020204020204" pitchFamily="34" charset="-122"/>
              </a:rPr>
              <a:t>创世记3:17 又对亚当说：“你既听从妻子的话，吃了我所吩咐你不可吃的那树上的果子，</a:t>
            </a:r>
            <a:r>
              <a:rPr sz="4800" b="1" dirty="0">
                <a:solidFill>
                  <a:srgbClr val="FF0000"/>
                </a:solidFill>
                <a:latin typeface="微软雅黑" panose="020B0503020204020204" pitchFamily="34" charset="-122"/>
                <a:ea typeface="微软雅黑" panose="020B0503020204020204" pitchFamily="34" charset="-122"/>
              </a:rPr>
              <a:t>地必为你的缘故受咒诅</a:t>
            </a:r>
            <a:r>
              <a:rPr sz="4800" b="1" dirty="0">
                <a:latin typeface="微软雅黑" panose="020B0503020204020204" pitchFamily="34" charset="-122"/>
                <a:ea typeface="微软雅黑" panose="020B0503020204020204" pitchFamily="34" charset="-122"/>
              </a:rPr>
              <a:t>：你必终身劳苦，才能从地里得吃的。3:18 地必给你长出荆棘和蒺藜来，你也要吃田间的菜蔬。3:19 </a:t>
            </a:r>
            <a:r>
              <a:rPr sz="4800" b="1" dirty="0" err="1">
                <a:latin typeface="微软雅黑" panose="020B0503020204020204" pitchFamily="34" charset="-122"/>
                <a:ea typeface="微软雅黑" panose="020B0503020204020204" pitchFamily="34" charset="-122"/>
              </a:rPr>
              <a:t>你必汗流满面才得糊口，直到你归了土，因为你是从土而出的；你本是尘土，仍要归于尘土</a:t>
            </a:r>
            <a:r>
              <a:rPr sz="4800" b="1" dirty="0">
                <a:latin typeface="微软雅黑" panose="020B0503020204020204" pitchFamily="34" charset="-122"/>
                <a:ea typeface="微软雅黑" panose="020B0503020204020204" pitchFamily="34" charset="-122"/>
              </a:rPr>
              <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因人悖逆，波及全地…"/>
          <p:cNvSpPr txBox="1">
            <a:spLocks noGrp="1"/>
          </p:cNvSpPr>
          <p:nvPr>
            <p:ph type="body" idx="1"/>
          </p:nvPr>
        </p:nvSpPr>
        <p:spPr>
          <a:xfrm>
            <a:off x="1483360" y="2499360"/>
            <a:ext cx="10464800" cy="5842000"/>
          </a:xfrm>
          <a:prstGeom prst="rect">
            <a:avLst/>
          </a:prstGeom>
        </p:spPr>
        <p:txBody>
          <a:bodyPr>
            <a:normAutofit/>
          </a:bodyPr>
          <a:lstStyle/>
          <a:p>
            <a:pPr>
              <a:buBlip>
                <a:blip r:embed="rId2"/>
              </a:buBlip>
            </a:pPr>
            <a:r>
              <a:rPr sz="4800" b="1" dirty="0" err="1">
                <a:latin typeface="微软雅黑" panose="020B0503020204020204" pitchFamily="34" charset="-122"/>
                <a:ea typeface="微软雅黑" panose="020B0503020204020204" pitchFamily="34" charset="-122"/>
              </a:rPr>
              <a:t>因人悖逆，波及全地</a:t>
            </a:r>
            <a:endParaRPr sz="4800" b="1" dirty="0">
              <a:latin typeface="微软雅黑" panose="020B0503020204020204" pitchFamily="34" charset="-122"/>
              <a:ea typeface="微软雅黑" panose="020B0503020204020204" pitchFamily="34" charset="-122"/>
            </a:endParaRPr>
          </a:p>
          <a:p>
            <a:pPr>
              <a:buBlip>
                <a:blip r:embed="rId2"/>
              </a:buBlip>
            </a:pPr>
            <a:r>
              <a:rPr sz="4800" b="1" dirty="0" err="1">
                <a:latin typeface="微软雅黑" panose="020B0503020204020204" pitchFamily="34" charset="-122"/>
                <a:ea typeface="微软雅黑" panose="020B0503020204020204" pitchFamily="34" charset="-122"/>
              </a:rPr>
              <a:t>罪的咒诅，渗入世界</a:t>
            </a:r>
            <a:endParaRPr sz="4800" b="1" dirty="0">
              <a:latin typeface="微软雅黑" panose="020B0503020204020204" pitchFamily="34" charset="-122"/>
              <a:ea typeface="微软雅黑" panose="020B0503020204020204" pitchFamily="34" charset="-122"/>
            </a:endParaRPr>
          </a:p>
          <a:p>
            <a:pPr>
              <a:buBlip>
                <a:blip r:embed="rId2"/>
              </a:buBlip>
            </a:pPr>
            <a:r>
              <a:rPr sz="4800" b="1" dirty="0" err="1">
                <a:latin typeface="微软雅黑" panose="020B0503020204020204" pitchFamily="34" charset="-122"/>
                <a:ea typeface="微软雅黑" panose="020B0503020204020204" pitchFamily="34" charset="-122"/>
              </a:rPr>
              <a:t>终身劳苦，仅够糊口</a:t>
            </a:r>
            <a:endParaRPr sz="4800" b="1" dirty="0">
              <a:latin typeface="微软雅黑" panose="020B0503020204020204" pitchFamily="34" charset="-122"/>
              <a:ea typeface="微软雅黑" panose="020B0503020204020204" pitchFamily="34" charset="-122"/>
            </a:endParaRPr>
          </a:p>
          <a:p>
            <a:pPr>
              <a:buBlip>
                <a:blip r:embed="rId2"/>
              </a:buBlip>
            </a:pPr>
            <a:r>
              <a:rPr sz="4800" b="1" dirty="0" err="1">
                <a:latin typeface="微软雅黑" panose="020B0503020204020204" pitchFamily="34" charset="-122"/>
                <a:ea typeface="微软雅黑" panose="020B0503020204020204" pitchFamily="34" charset="-122"/>
              </a:rPr>
              <a:t>尘土之人，失神荣耀</a:t>
            </a:r>
            <a:endParaRPr sz="4800" b="1" dirty="0">
              <a:latin typeface="微软雅黑" panose="020B0503020204020204" pitchFamily="34" charset="-122"/>
              <a:ea typeface="微软雅黑" panose="020B0503020204020204" pitchFamily="34" charset="-122"/>
            </a:endParaRPr>
          </a:p>
          <a:p>
            <a:pPr>
              <a:buBlip>
                <a:blip r:embed="rId2"/>
              </a:buBlip>
            </a:pPr>
            <a:r>
              <a:rPr sz="4800" b="1" dirty="0" err="1">
                <a:latin typeface="微软雅黑" panose="020B0503020204020204" pitchFamily="34" charset="-122"/>
                <a:ea typeface="微软雅黑" panose="020B0503020204020204" pitchFamily="34" charset="-122"/>
              </a:rPr>
              <a:t>管家使命，丧失殆尽</a:t>
            </a:r>
            <a:endParaRPr sz="4800" b="1" dirty="0">
              <a:latin typeface="微软雅黑" panose="020B0503020204020204" pitchFamily="34" charset="-122"/>
              <a:ea typeface="微软雅黑" panose="020B0503020204020204" pitchFamily="34" charset="-122"/>
            </a:endParaRPr>
          </a:p>
        </p:txBody>
      </p:sp>
      <p:sp>
        <p:nvSpPr>
          <p:cNvPr id="155" name="罪的咒诅，扩散全地"/>
          <p:cNvSpPr txBox="1">
            <a:spLocks noGrp="1"/>
          </p:cNvSpPr>
          <p:nvPr>
            <p:ph type="title"/>
          </p:nvPr>
        </p:nvSpPr>
        <p:spPr>
          <a:prstGeom prst="rect">
            <a:avLst/>
          </a:prstGeom>
        </p:spPr>
        <p:txBody>
          <a:bodyPr/>
          <a:lstStyle/>
          <a:p>
            <a:r>
              <a:rPr lang="en-US" altLang="zh-CN" sz="6600" b="1" dirty="0">
                <a:latin typeface="微软雅黑" panose="020B0503020204020204" pitchFamily="34" charset="-122"/>
                <a:ea typeface="微软雅黑" panose="020B0503020204020204" pitchFamily="34" charset="-122"/>
              </a:rPr>
              <a:t>2.</a:t>
            </a:r>
            <a:r>
              <a:rPr sz="6600" b="1" dirty="0">
                <a:latin typeface="微软雅黑" panose="020B0503020204020204" pitchFamily="34" charset="-122"/>
                <a:ea typeface="微软雅黑" panose="020B0503020204020204" pitchFamily="34" charset="-122"/>
              </a:rPr>
              <a:t>罪的咒诅，扩散全地</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全地盼赎，脱罪辖制"/>
          <p:cNvSpPr txBox="1">
            <a:spLocks noGrp="1"/>
          </p:cNvSpPr>
          <p:nvPr>
            <p:ph type="title"/>
          </p:nvPr>
        </p:nvSpPr>
        <p:spPr>
          <a:xfrm>
            <a:off x="1270000" y="223520"/>
            <a:ext cx="10464800" cy="2108200"/>
          </a:xfrm>
          <a:prstGeom prst="rect">
            <a:avLst/>
          </a:prstGeom>
        </p:spPr>
        <p:txBody>
          <a:bodyPr/>
          <a:lstStyle/>
          <a:p>
            <a:r>
              <a:rPr lang="en-US" altLang="zh-CN" sz="6600" b="1" dirty="0">
                <a:latin typeface="微软雅黑" panose="020B0503020204020204" pitchFamily="34" charset="-122"/>
                <a:ea typeface="微软雅黑" panose="020B0503020204020204" pitchFamily="34" charset="-122"/>
              </a:rPr>
              <a:t>3.</a:t>
            </a:r>
            <a:r>
              <a:rPr sz="6600" b="1" dirty="0">
                <a:latin typeface="微软雅黑" panose="020B0503020204020204" pitchFamily="34" charset="-122"/>
                <a:ea typeface="微软雅黑" panose="020B0503020204020204" pitchFamily="34" charset="-122"/>
              </a:rPr>
              <a:t>全地盼赎，脱罪辖制</a:t>
            </a:r>
          </a:p>
        </p:txBody>
      </p:sp>
      <p:sp>
        <p:nvSpPr>
          <p:cNvPr id="158" name="罗马书8:20 因为受造之物服在虚空之下，不是自己愿意，乃是因那叫他如此的。8:21 但受造之物仍然指望脱离败坏的辖制，得享 神儿女自由的荣耀(“享”原文作“入”)。8:22 我们知道一切受造之物一同叹息、劳苦，直到如今。8:23 不但如此，就是我们这有圣灵初结果子的，也是自己心里叹息，等候得着儿子的名分，乃是我们的身体得赎。8:24 我们得救是在乎盼望；只是所见的盼望不是盼望，谁还盼望他所见的呢(有古卷作“人所看见的何必再盼望呢？”)？8:25 但我们若盼望那所不见的，就必忍耐等候。"/>
          <p:cNvSpPr txBox="1">
            <a:spLocks noGrp="1"/>
          </p:cNvSpPr>
          <p:nvPr>
            <p:ph type="body" idx="1"/>
          </p:nvPr>
        </p:nvSpPr>
        <p:spPr>
          <a:xfrm>
            <a:off x="825500" y="2209800"/>
            <a:ext cx="11610340" cy="6299200"/>
          </a:xfrm>
          <a:prstGeom prst="rect">
            <a:avLst/>
          </a:prstGeom>
        </p:spPr>
        <p:txBody>
          <a:bodyPr>
            <a:normAutofit fontScale="92500" lnSpcReduction="10000"/>
          </a:bodyPr>
          <a:lstStyle>
            <a:lvl1pPr marL="380618" indent="-380618" defTabSz="473201">
              <a:spcBef>
                <a:spcPts val="2400"/>
              </a:spcBef>
              <a:buBlip>
                <a:blip r:embed="rId2"/>
              </a:buBlip>
              <a:defRPr sz="3078"/>
            </a:lvl1pPr>
          </a:lstStyle>
          <a:p>
            <a:pPr marL="0" indent="0">
              <a:buNone/>
            </a:pPr>
            <a:r>
              <a:rPr sz="4400" b="1" dirty="0">
                <a:latin typeface="微软雅黑" panose="020B0503020204020204" pitchFamily="34" charset="-122"/>
                <a:ea typeface="微软雅黑" panose="020B0503020204020204" pitchFamily="34" charset="-122"/>
              </a:rPr>
              <a:t>罗马书8:20 因为受造之物</a:t>
            </a:r>
            <a:r>
              <a:rPr sz="4400" b="1" dirty="0">
                <a:solidFill>
                  <a:srgbClr val="FF0000"/>
                </a:solidFill>
                <a:latin typeface="微软雅黑" panose="020B0503020204020204" pitchFamily="34" charset="-122"/>
                <a:ea typeface="微软雅黑" panose="020B0503020204020204" pitchFamily="34" charset="-122"/>
              </a:rPr>
              <a:t>服在虚空之下</a:t>
            </a:r>
            <a:r>
              <a:rPr sz="4400" b="1" dirty="0">
                <a:latin typeface="微软雅黑" panose="020B0503020204020204" pitchFamily="34" charset="-122"/>
                <a:ea typeface="微软雅黑" panose="020B0503020204020204" pitchFamily="34" charset="-122"/>
              </a:rPr>
              <a:t>，不是自己愿意，乃是因那叫他如此的。8:21 </a:t>
            </a:r>
            <a:r>
              <a:rPr sz="4400" b="1" dirty="0" err="1">
                <a:latin typeface="微软雅黑" panose="020B0503020204020204" pitchFamily="34" charset="-122"/>
                <a:ea typeface="微软雅黑" panose="020B0503020204020204" pitchFamily="34" charset="-122"/>
              </a:rPr>
              <a:t>但受造之物仍然指望</a:t>
            </a:r>
            <a:r>
              <a:rPr sz="4400" b="1" dirty="0" err="1">
                <a:solidFill>
                  <a:srgbClr val="FF0000"/>
                </a:solidFill>
                <a:latin typeface="微软雅黑" panose="020B0503020204020204" pitchFamily="34" charset="-122"/>
                <a:ea typeface="微软雅黑" panose="020B0503020204020204" pitchFamily="34" charset="-122"/>
              </a:rPr>
              <a:t>脱离败坏的辖制</a:t>
            </a:r>
            <a:r>
              <a:rPr sz="4400" b="1" dirty="0" err="1">
                <a:latin typeface="微软雅黑" panose="020B0503020204020204" pitchFamily="34" charset="-122"/>
                <a:ea typeface="微软雅黑" panose="020B0503020204020204" pitchFamily="34" charset="-122"/>
              </a:rPr>
              <a:t>，得享</a:t>
            </a:r>
            <a:r>
              <a:rPr sz="4400" b="1" dirty="0">
                <a:latin typeface="微软雅黑" panose="020B0503020204020204" pitchFamily="34" charset="-122"/>
                <a:ea typeface="微软雅黑" panose="020B0503020204020204" pitchFamily="34" charset="-122"/>
              </a:rPr>
              <a:t>　</a:t>
            </a:r>
            <a:r>
              <a:rPr sz="4400" b="1" dirty="0" err="1">
                <a:latin typeface="微软雅黑" panose="020B0503020204020204" pitchFamily="34" charset="-122"/>
                <a:ea typeface="微软雅黑" panose="020B0503020204020204" pitchFamily="34" charset="-122"/>
              </a:rPr>
              <a:t>神儿女</a:t>
            </a:r>
            <a:r>
              <a:rPr sz="4400" b="1" dirty="0" err="1">
                <a:solidFill>
                  <a:srgbClr val="FF0000"/>
                </a:solidFill>
                <a:latin typeface="微软雅黑" panose="020B0503020204020204" pitchFamily="34" charset="-122"/>
                <a:ea typeface="微软雅黑" panose="020B0503020204020204" pitchFamily="34" charset="-122"/>
              </a:rPr>
              <a:t>自由的荣耀</a:t>
            </a:r>
            <a:r>
              <a:rPr sz="4400" b="1" dirty="0">
                <a:latin typeface="微软雅黑" panose="020B0503020204020204" pitchFamily="34" charset="-122"/>
                <a:ea typeface="微软雅黑" panose="020B0503020204020204" pitchFamily="34" charset="-122"/>
              </a:rPr>
              <a:t>(“</a:t>
            </a:r>
            <a:r>
              <a:rPr sz="4400" b="1" dirty="0" err="1">
                <a:latin typeface="微软雅黑" panose="020B0503020204020204" pitchFamily="34" charset="-122"/>
                <a:ea typeface="微软雅黑" panose="020B0503020204020204" pitchFamily="34" charset="-122"/>
              </a:rPr>
              <a:t>享”原文作“入</a:t>
            </a:r>
            <a:r>
              <a:rPr sz="4400" b="1" dirty="0">
                <a:latin typeface="微软雅黑" panose="020B0503020204020204" pitchFamily="34" charset="-122"/>
                <a:ea typeface="微软雅黑" panose="020B0503020204020204" pitchFamily="34" charset="-122"/>
              </a:rPr>
              <a:t>”)。8:22 我们知道一切受造之物一同叹息、劳苦，直到如今。8:23 不但如此，就是我们这有圣灵初结果子的，也是自己心里叹息，等候得着儿子的名分，乃是我们的</a:t>
            </a:r>
            <a:r>
              <a:rPr sz="4400" b="1" dirty="0">
                <a:solidFill>
                  <a:srgbClr val="FF0000"/>
                </a:solidFill>
                <a:latin typeface="微软雅黑" panose="020B0503020204020204" pitchFamily="34" charset="-122"/>
                <a:ea typeface="微软雅黑" panose="020B0503020204020204" pitchFamily="34" charset="-122"/>
              </a:rPr>
              <a:t>身体得赎</a:t>
            </a:r>
            <a:r>
              <a:rPr sz="4400" b="1" dirty="0">
                <a:latin typeface="微软雅黑" panose="020B0503020204020204" pitchFamily="34" charset="-122"/>
                <a:ea typeface="微软雅黑" panose="020B0503020204020204" pitchFamily="34" charset="-122"/>
              </a:rPr>
              <a:t>。8:24 </a:t>
            </a:r>
            <a:r>
              <a:rPr sz="4400" b="1" dirty="0" err="1">
                <a:latin typeface="微软雅黑" panose="020B0503020204020204" pitchFamily="34" charset="-122"/>
                <a:ea typeface="微软雅黑" panose="020B0503020204020204" pitchFamily="34" charset="-122"/>
              </a:rPr>
              <a:t>我们得救是在乎盼望；只是所见的盼望不是盼望，谁还盼望他所见的呢</a:t>
            </a:r>
            <a:r>
              <a:rPr sz="4400" b="1" dirty="0">
                <a:latin typeface="微软雅黑" panose="020B0503020204020204" pitchFamily="34" charset="-122"/>
                <a:ea typeface="微软雅黑" panose="020B0503020204020204" pitchFamily="34" charset="-122"/>
              </a:rPr>
              <a:t>(</a:t>
            </a:r>
            <a:r>
              <a:rPr sz="4400" b="1" dirty="0" err="1">
                <a:latin typeface="微软雅黑" panose="020B0503020204020204" pitchFamily="34" charset="-122"/>
                <a:ea typeface="微软雅黑" panose="020B0503020204020204" pitchFamily="34" charset="-122"/>
              </a:rPr>
              <a:t>有古卷作“人所看见的何必再盼望呢</a:t>
            </a:r>
            <a:r>
              <a:rPr sz="4400" b="1" dirty="0">
                <a:latin typeface="微软雅黑" panose="020B0503020204020204" pitchFamily="34" charset="-122"/>
                <a:ea typeface="微软雅黑" panose="020B0503020204020204" pitchFamily="34" charset="-122"/>
              </a:rPr>
              <a:t>？”)？8:25 </a:t>
            </a:r>
            <a:r>
              <a:rPr sz="4400" b="1" dirty="0" err="1">
                <a:solidFill>
                  <a:srgbClr val="FF0000"/>
                </a:solidFill>
                <a:latin typeface="微软雅黑" panose="020B0503020204020204" pitchFamily="34" charset="-122"/>
                <a:ea typeface="微软雅黑" panose="020B0503020204020204" pitchFamily="34" charset="-122"/>
              </a:rPr>
              <a:t>但我们若盼望那所不见的，就必忍耐等候</a:t>
            </a:r>
            <a:r>
              <a:rPr sz="4400" b="1" dirty="0">
                <a:solidFill>
                  <a:srgbClr val="FF0000"/>
                </a:solidFill>
                <a:latin typeface="微软雅黑" panose="020B0503020204020204" pitchFamily="34" charset="-122"/>
                <a:ea typeface="微软雅黑" panose="020B0503020204020204" pitchFamily="34" charset="-122"/>
              </a:rPr>
              <a: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受造万物，服与虚空。（敬拜假神，空中掌权者）…"/>
          <p:cNvSpPr txBox="1">
            <a:spLocks noGrp="1"/>
          </p:cNvSpPr>
          <p:nvPr>
            <p:ph type="body" idx="1"/>
          </p:nvPr>
        </p:nvSpPr>
        <p:spPr>
          <a:xfrm>
            <a:off x="747423" y="2743200"/>
            <a:ext cx="12257377" cy="5842000"/>
          </a:xfrm>
          <a:prstGeom prst="rect">
            <a:avLst/>
          </a:prstGeom>
        </p:spPr>
        <p:txBody>
          <a:bodyPr>
            <a:normAutofit/>
          </a:bodyPr>
          <a:lstStyle/>
          <a:p>
            <a:pPr marL="451104" indent="-451104" defTabSz="560831">
              <a:spcBef>
                <a:spcPts val="2800"/>
              </a:spcBef>
              <a:buBlip>
                <a:blip r:embed="rId2"/>
              </a:buBlip>
              <a:defRPr sz="3648"/>
            </a:pPr>
            <a:r>
              <a:rPr sz="4100" b="1" dirty="0" err="1">
                <a:latin typeface="微软雅黑" panose="020B0503020204020204" pitchFamily="34" charset="-122"/>
                <a:ea typeface="微软雅黑" panose="020B0503020204020204" pitchFamily="34" charset="-122"/>
              </a:rPr>
              <a:t>受造万物，服与虚空</a:t>
            </a:r>
            <a:r>
              <a:rPr sz="4100" b="1" dirty="0">
                <a:latin typeface="微软雅黑" panose="020B0503020204020204" pitchFamily="34" charset="-122"/>
                <a:ea typeface="微软雅黑" panose="020B0503020204020204" pitchFamily="34" charset="-122"/>
              </a:rPr>
              <a:t>。（</a:t>
            </a:r>
            <a:r>
              <a:rPr sz="4100" b="1" dirty="0" err="1">
                <a:latin typeface="微软雅黑" panose="020B0503020204020204" pitchFamily="34" charset="-122"/>
                <a:ea typeface="微软雅黑" panose="020B0503020204020204" pitchFamily="34" charset="-122"/>
              </a:rPr>
              <a:t>敬拜假神，空中掌权者</a:t>
            </a:r>
            <a:r>
              <a:rPr sz="4100" b="1" dirty="0">
                <a:latin typeface="微软雅黑" panose="020B0503020204020204" pitchFamily="34" charset="-122"/>
                <a:ea typeface="微软雅黑" panose="020B0503020204020204" pitchFamily="34" charset="-122"/>
              </a:rPr>
              <a:t>）</a:t>
            </a:r>
          </a:p>
          <a:p>
            <a:pPr marL="451104" indent="-451104" defTabSz="560831">
              <a:spcBef>
                <a:spcPts val="2800"/>
              </a:spcBef>
              <a:buBlip>
                <a:blip r:embed="rId2"/>
              </a:buBlip>
              <a:defRPr sz="3648"/>
            </a:pPr>
            <a:r>
              <a:rPr sz="4100" b="1" dirty="0" err="1">
                <a:latin typeface="微软雅黑" panose="020B0503020204020204" pitchFamily="34" charset="-122"/>
                <a:ea typeface="微软雅黑" panose="020B0503020204020204" pitchFamily="34" charset="-122"/>
              </a:rPr>
              <a:t>非其本位，乃神任凭</a:t>
            </a:r>
            <a:r>
              <a:rPr sz="4100" b="1" dirty="0">
                <a:latin typeface="微软雅黑" panose="020B0503020204020204" pitchFamily="34" charset="-122"/>
                <a:ea typeface="微软雅黑" panose="020B0503020204020204" pitchFamily="34" charset="-122"/>
              </a:rPr>
              <a:t>。</a:t>
            </a:r>
          </a:p>
          <a:p>
            <a:pPr marL="451104" indent="-451104" defTabSz="560831">
              <a:spcBef>
                <a:spcPts val="2800"/>
              </a:spcBef>
              <a:buBlip>
                <a:blip r:embed="rId2"/>
              </a:buBlip>
              <a:defRPr sz="3648"/>
            </a:pPr>
            <a:r>
              <a:rPr sz="4100" b="1" dirty="0" err="1">
                <a:latin typeface="微软雅黑" panose="020B0503020204020204" pitchFamily="34" charset="-122"/>
                <a:ea typeface="微软雅黑" panose="020B0503020204020204" pitchFamily="34" charset="-122"/>
              </a:rPr>
              <a:t>仍盼自由，寄望神子</a:t>
            </a:r>
            <a:r>
              <a:rPr sz="4100" b="1" dirty="0">
                <a:latin typeface="微软雅黑" panose="020B0503020204020204" pitchFamily="34" charset="-122"/>
                <a:ea typeface="微软雅黑" panose="020B0503020204020204" pitchFamily="34" charset="-122"/>
              </a:rPr>
              <a:t>。</a:t>
            </a:r>
          </a:p>
          <a:p>
            <a:pPr marL="451104" indent="-451104" defTabSz="560831">
              <a:spcBef>
                <a:spcPts val="2800"/>
              </a:spcBef>
              <a:buBlip>
                <a:blip r:embed="rId2"/>
              </a:buBlip>
              <a:defRPr sz="3648"/>
            </a:pPr>
            <a:r>
              <a:rPr sz="4100" b="1" dirty="0" err="1">
                <a:latin typeface="微软雅黑" panose="020B0503020204020204" pitchFamily="34" charset="-122"/>
                <a:ea typeface="微软雅黑" panose="020B0503020204020204" pitchFamily="34" charset="-122"/>
              </a:rPr>
              <a:t>神子选民，圣灵初果</a:t>
            </a:r>
            <a:r>
              <a:rPr sz="4100" b="1" dirty="0">
                <a:latin typeface="微软雅黑" panose="020B0503020204020204" pitchFamily="34" charset="-122"/>
                <a:ea typeface="微软雅黑" panose="020B0503020204020204" pitchFamily="34" charset="-122"/>
              </a:rPr>
              <a:t>。</a:t>
            </a:r>
          </a:p>
          <a:p>
            <a:pPr marL="451104" indent="-451104" defTabSz="560831">
              <a:spcBef>
                <a:spcPts val="2800"/>
              </a:spcBef>
              <a:buBlip>
                <a:blip r:embed="rId2"/>
              </a:buBlip>
              <a:defRPr sz="3648"/>
            </a:pPr>
            <a:r>
              <a:rPr sz="4100" b="1" dirty="0" err="1">
                <a:latin typeface="微软雅黑" panose="020B0503020204020204" pitchFamily="34" charset="-122"/>
                <a:ea typeface="微软雅黑" panose="020B0503020204020204" pitchFamily="34" charset="-122"/>
              </a:rPr>
              <a:t>等候主来，身体得赎</a:t>
            </a:r>
            <a:r>
              <a:rPr sz="4100" b="1" dirty="0">
                <a:latin typeface="微软雅黑" panose="020B0503020204020204" pitchFamily="34" charset="-122"/>
                <a:ea typeface="微软雅黑" panose="020B0503020204020204" pitchFamily="34" charset="-122"/>
              </a:rPr>
              <a:t>。</a:t>
            </a:r>
          </a:p>
          <a:p>
            <a:pPr marL="451104" indent="-451104" defTabSz="560831">
              <a:spcBef>
                <a:spcPts val="2800"/>
              </a:spcBef>
              <a:buBlip>
                <a:blip r:embed="rId2"/>
              </a:buBlip>
              <a:defRPr sz="3648"/>
            </a:pPr>
            <a:r>
              <a:rPr sz="4100" b="1" dirty="0" err="1">
                <a:latin typeface="微软雅黑" panose="020B0503020204020204" pitchFamily="34" charset="-122"/>
                <a:ea typeface="微软雅黑" panose="020B0503020204020204" pitchFamily="34" charset="-122"/>
              </a:rPr>
              <a:t>人归本位，地归治理</a:t>
            </a:r>
            <a:r>
              <a:rPr sz="4100" b="1" dirty="0">
                <a:latin typeface="微软雅黑" panose="020B0503020204020204" pitchFamily="34" charset="-122"/>
                <a:ea typeface="微软雅黑" panose="020B0503020204020204" pitchFamily="34" charset="-122"/>
              </a:rPr>
              <a:t>。</a:t>
            </a:r>
          </a:p>
        </p:txBody>
      </p:sp>
      <p:sp>
        <p:nvSpPr>
          <p:cNvPr id="161" name="全地盼赎，脱罪辖制"/>
          <p:cNvSpPr txBox="1">
            <a:spLocks noGrp="1"/>
          </p:cNvSpPr>
          <p:nvPr>
            <p:ph type="title"/>
          </p:nvPr>
        </p:nvSpPr>
        <p:spPr>
          <a:prstGeom prst="rect">
            <a:avLst/>
          </a:prstGeom>
        </p:spPr>
        <p:txBody>
          <a:bodyPr/>
          <a:lstStyle/>
          <a:p>
            <a:r>
              <a:rPr lang="en-US" altLang="zh-CN" sz="6600" b="1" dirty="0">
                <a:latin typeface="微软雅黑" panose="020B0503020204020204" pitchFamily="34" charset="-122"/>
                <a:ea typeface="微软雅黑" panose="020B0503020204020204" pitchFamily="34" charset="-122"/>
              </a:rPr>
              <a:t>3.</a:t>
            </a:r>
            <a:r>
              <a:rPr sz="6600" b="1" dirty="0">
                <a:latin typeface="微软雅黑" panose="020B0503020204020204" pitchFamily="34" charset="-122"/>
                <a:ea typeface="微软雅黑" panose="020B0503020204020204" pitchFamily="34" charset="-122"/>
              </a:rPr>
              <a:t>全地盼赎，脱罪辖制</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启示录：神国降临"/>
          <p:cNvSpPr txBox="1">
            <a:spLocks noGrp="1"/>
          </p:cNvSpPr>
          <p:nvPr>
            <p:ph type="title"/>
          </p:nvPr>
        </p:nvSpPr>
        <p:spPr>
          <a:prstGeom prst="rect">
            <a:avLst/>
          </a:prstGeom>
        </p:spPr>
        <p:txBody>
          <a:bodyPr/>
          <a:lstStyle/>
          <a:p>
            <a:r>
              <a:rPr lang="en-US" altLang="zh-CN" sz="6600" b="1" dirty="0">
                <a:latin typeface="微软雅黑" panose="020B0503020204020204" pitchFamily="34" charset="-122"/>
                <a:ea typeface="微软雅黑" panose="020B0503020204020204" pitchFamily="34" charset="-122"/>
              </a:rPr>
              <a:t>4.</a:t>
            </a:r>
            <a:r>
              <a:rPr lang="zh-SG" altLang="en-US" sz="6600" b="1" dirty="0">
                <a:latin typeface="微软雅黑" panose="020B0503020204020204" pitchFamily="34" charset="-122"/>
                <a:ea typeface="微软雅黑" panose="020B0503020204020204" pitchFamily="34" charset="-122"/>
              </a:rPr>
              <a:t> </a:t>
            </a:r>
            <a:r>
              <a:rPr sz="6600" b="1" dirty="0" err="1">
                <a:latin typeface="微软雅黑" panose="020B0503020204020204" pitchFamily="34" charset="-122"/>
                <a:ea typeface="微软雅黑" panose="020B0503020204020204" pitchFamily="34" charset="-122"/>
              </a:rPr>
              <a:t>神国降临</a:t>
            </a:r>
            <a:r>
              <a:rPr lang="en-US" altLang="zh-SG" sz="6600" b="1" dirty="0">
                <a:latin typeface="微软雅黑" panose="020B0503020204020204" pitchFamily="34" charset="-122"/>
                <a:ea typeface="微软雅黑" panose="020B0503020204020204" pitchFamily="34" charset="-122"/>
              </a:rPr>
              <a:t> </a:t>
            </a:r>
            <a:r>
              <a:rPr lang="zh-CN" altLang="en-US" sz="6600" b="1" dirty="0">
                <a:latin typeface="微软雅黑" panose="020B0503020204020204" pitchFamily="34" charset="-122"/>
                <a:ea typeface="微软雅黑" panose="020B0503020204020204" pitchFamily="34" charset="-122"/>
              </a:rPr>
              <a:t>万物更新</a:t>
            </a:r>
            <a:endParaRPr sz="6600" b="1" dirty="0">
              <a:latin typeface="微软雅黑" panose="020B0503020204020204" pitchFamily="34" charset="-122"/>
              <a:ea typeface="微软雅黑" panose="020B0503020204020204" pitchFamily="34" charset="-122"/>
            </a:endParaRPr>
          </a:p>
        </p:txBody>
      </p:sp>
      <p:sp>
        <p:nvSpPr>
          <p:cNvPr id="164" name="我又看见一个新天新地，因为先前的天地已经过去了，海也不再有了。我又看见圣城新耶路撒冷由上帝那里从天而降，预备好了，就如新妇妆饰整齐，等候丈夫。我听见有大声音从宝座出来说：“看哪！上帝的帐幕在人间。祂要与人同住，他们要作祂的子民；上帝要亲自与他们同在，作他们的上帝。上帝要擦去他们一切的眼泪；不再有死亡，也不再有悲哀、哭号、疼痛，因为以前的事都过去了。”（启示录21章1-4节）"/>
          <p:cNvSpPr txBox="1">
            <a:spLocks noGrp="1"/>
          </p:cNvSpPr>
          <p:nvPr>
            <p:ph type="body" idx="1"/>
          </p:nvPr>
        </p:nvSpPr>
        <p:spPr>
          <a:xfrm>
            <a:off x="1270000" y="2743200"/>
            <a:ext cx="10464800" cy="5842000"/>
          </a:xfrm>
          <a:prstGeom prst="rect">
            <a:avLst/>
          </a:prstGeom>
        </p:spPr>
        <p:txBody>
          <a:bodyPr>
            <a:noAutofit/>
          </a:bodyPr>
          <a:lstStyle>
            <a:lvl1pPr marL="418211" indent="-418211" defTabSz="519937">
              <a:spcBef>
                <a:spcPts val="2600"/>
              </a:spcBef>
              <a:buBlip>
                <a:blip r:embed="rId2"/>
              </a:buBlip>
              <a:defRPr sz="3382"/>
            </a:lvl1pPr>
          </a:lstStyle>
          <a:p>
            <a:r>
              <a:rPr sz="4100" b="1" dirty="0">
                <a:latin typeface="微软雅黑" panose="020B0503020204020204" pitchFamily="34" charset="-122"/>
                <a:ea typeface="微软雅黑" panose="020B0503020204020204" pitchFamily="34" charset="-122"/>
              </a:rPr>
              <a:t>我又看见一个新天新地，因为</a:t>
            </a:r>
            <a:r>
              <a:rPr sz="4100" b="1" dirty="0">
                <a:solidFill>
                  <a:srgbClr val="FF0000"/>
                </a:solidFill>
                <a:latin typeface="微软雅黑" panose="020B0503020204020204" pitchFamily="34" charset="-122"/>
                <a:ea typeface="微软雅黑" panose="020B0503020204020204" pitchFamily="34" charset="-122"/>
              </a:rPr>
              <a:t>先前</a:t>
            </a:r>
            <a:r>
              <a:rPr sz="4100" b="1" dirty="0">
                <a:latin typeface="微软雅黑" panose="020B0503020204020204" pitchFamily="34" charset="-122"/>
                <a:ea typeface="微软雅黑" panose="020B0503020204020204" pitchFamily="34" charset="-122"/>
              </a:rPr>
              <a:t>的天地已经过去了，海也不再有了。我又看见圣城新耶路撒冷由上帝那里</a:t>
            </a:r>
            <a:r>
              <a:rPr sz="4100" b="1" dirty="0">
                <a:solidFill>
                  <a:srgbClr val="FF0000"/>
                </a:solidFill>
                <a:latin typeface="微软雅黑" panose="020B0503020204020204" pitchFamily="34" charset="-122"/>
                <a:ea typeface="微软雅黑" panose="020B0503020204020204" pitchFamily="34" charset="-122"/>
              </a:rPr>
              <a:t>从天而降</a:t>
            </a:r>
            <a:r>
              <a:rPr sz="4100" b="1" dirty="0">
                <a:latin typeface="微软雅黑" panose="020B0503020204020204" pitchFamily="34" charset="-122"/>
                <a:ea typeface="微软雅黑" panose="020B0503020204020204" pitchFamily="34" charset="-122"/>
              </a:rPr>
              <a:t>，预备好了，就如新妇妆饰整齐，等候丈夫。我听见有大声音从宝座出来说：“看哪！上帝的帐幕在人间。祂要与人同住，他们要作祂的子民；上帝要亲自与他们同在，作他们的上帝。上帝要擦去他们一切的眼泪；</a:t>
            </a:r>
            <a:r>
              <a:rPr sz="4100" b="1" dirty="0">
                <a:solidFill>
                  <a:srgbClr val="FF0000"/>
                </a:solidFill>
                <a:latin typeface="微软雅黑" panose="020B0503020204020204" pitchFamily="34" charset="-122"/>
                <a:ea typeface="微软雅黑" panose="020B0503020204020204" pitchFamily="34" charset="-122"/>
              </a:rPr>
              <a:t>不再有死亡，也不再有悲哀、哭号、疼痛，因为以前的事都过去了。”（</a:t>
            </a:r>
            <a:r>
              <a:rPr sz="4100" b="1" dirty="0">
                <a:latin typeface="微软雅黑" panose="020B0503020204020204" pitchFamily="34" charset="-122"/>
                <a:ea typeface="微软雅黑" panose="020B0503020204020204" pitchFamily="34" charset="-122"/>
              </a:rPr>
              <a:t>启示录21章1-4节）</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新”做何解？"/>
          <p:cNvSpPr txBox="1">
            <a:spLocks noGrp="1"/>
          </p:cNvSpPr>
          <p:nvPr>
            <p:ph type="title"/>
          </p:nvPr>
        </p:nvSpPr>
        <p:spPr>
          <a:prstGeom prst="rect">
            <a:avLst/>
          </a:prstGeom>
        </p:spPr>
        <p:txBody>
          <a:bodyPr/>
          <a:lstStyle/>
          <a:p>
            <a:r>
              <a:rPr sz="6600" b="1" dirty="0">
                <a:latin typeface="微软雅黑" panose="020B0503020204020204" pitchFamily="34" charset="-122"/>
                <a:ea typeface="微软雅黑" panose="020B0503020204020204" pitchFamily="34" charset="-122"/>
              </a:rPr>
              <a:t>“</a:t>
            </a:r>
            <a:r>
              <a:rPr sz="6600" b="1" dirty="0" err="1">
                <a:latin typeface="微软雅黑" panose="020B0503020204020204" pitchFamily="34" charset="-122"/>
                <a:ea typeface="微软雅黑" panose="020B0503020204020204" pitchFamily="34" charset="-122"/>
              </a:rPr>
              <a:t>新”做何解</a:t>
            </a:r>
            <a:r>
              <a:rPr sz="6600" b="1" dirty="0">
                <a:latin typeface="微软雅黑" panose="020B0503020204020204" pitchFamily="34" charset="-122"/>
                <a:ea typeface="微软雅黑" panose="020B0503020204020204" pitchFamily="34" charset="-122"/>
              </a:rPr>
              <a:t>？</a:t>
            </a:r>
          </a:p>
        </p:txBody>
      </p:sp>
      <p:sp>
        <p:nvSpPr>
          <p:cNvPr id="167" name="“新”的希伯来文是chadash (ckhah-DAHSH) חָדָשׁ，意思可以是指“全新”，或很简单就是“更新”。但按照以赛亚书的上下文，它的意思是“更新”。…"/>
          <p:cNvSpPr txBox="1">
            <a:spLocks noGrp="1"/>
          </p:cNvSpPr>
          <p:nvPr>
            <p:ph type="body" idx="1"/>
          </p:nvPr>
        </p:nvSpPr>
        <p:spPr>
          <a:xfrm>
            <a:off x="949960" y="2560320"/>
            <a:ext cx="11104880" cy="5842000"/>
          </a:xfrm>
          <a:prstGeom prst="rect">
            <a:avLst/>
          </a:prstGeom>
        </p:spPr>
        <p:txBody>
          <a:bodyPr>
            <a:normAutofit/>
          </a:bodyPr>
          <a:lstStyle/>
          <a:p>
            <a:pPr marL="418211" indent="-418211" defTabSz="519937">
              <a:spcBef>
                <a:spcPts val="2600"/>
              </a:spcBef>
              <a:defRPr sz="3648"/>
            </a:pPr>
            <a:r>
              <a:rPr sz="4100" b="1" dirty="0">
                <a:latin typeface="微软雅黑" panose="020B0503020204020204" pitchFamily="34" charset="-122"/>
                <a:ea typeface="微软雅黑" panose="020B0503020204020204" pitchFamily="34" charset="-122"/>
              </a:rPr>
              <a:t>“</a:t>
            </a:r>
            <a:r>
              <a:rPr sz="4100" b="1" dirty="0" err="1">
                <a:latin typeface="微软雅黑" panose="020B0503020204020204" pitchFamily="34" charset="-122"/>
                <a:ea typeface="微软雅黑" panose="020B0503020204020204" pitchFamily="34" charset="-122"/>
              </a:rPr>
              <a:t>新”的希伯来文是chadash</a:t>
            </a:r>
            <a:r>
              <a:rPr sz="4100" b="1" dirty="0">
                <a:latin typeface="微软雅黑" panose="020B0503020204020204" pitchFamily="34" charset="-122"/>
                <a:ea typeface="微软雅黑" panose="020B0503020204020204" pitchFamily="34" charset="-122"/>
              </a:rPr>
              <a:t> (</a:t>
            </a:r>
            <a:r>
              <a:rPr sz="4100" b="1" dirty="0" err="1">
                <a:latin typeface="微软雅黑" panose="020B0503020204020204" pitchFamily="34" charset="-122"/>
                <a:ea typeface="微软雅黑" panose="020B0503020204020204" pitchFamily="34" charset="-122"/>
              </a:rPr>
              <a:t>ckhah</a:t>
            </a:r>
            <a:r>
              <a:rPr sz="4100" b="1" dirty="0">
                <a:latin typeface="微软雅黑" panose="020B0503020204020204" pitchFamily="34" charset="-122"/>
                <a:ea typeface="微软雅黑" panose="020B0503020204020204" pitchFamily="34" charset="-122"/>
              </a:rPr>
              <a:t>-DAHSH) </a:t>
            </a:r>
            <a:r>
              <a:rPr sz="4100" b="1" dirty="0" err="1">
                <a:latin typeface="微软雅黑" panose="020B0503020204020204" pitchFamily="34" charset="-122"/>
                <a:ea typeface="微软雅黑" panose="020B0503020204020204" pitchFamily="34" charset="-122"/>
              </a:rPr>
              <a:t>חָדָש</a:t>
            </a:r>
            <a:r>
              <a:rPr sz="4100" b="1" dirty="0">
                <a:latin typeface="微软雅黑" panose="020B0503020204020204" pitchFamily="34" charset="-122"/>
                <a:ea typeface="微软雅黑" panose="020B0503020204020204" pitchFamily="34" charset="-122"/>
              </a:rPr>
              <a:t>ׁ，意思可以是指“</a:t>
            </a:r>
            <a:r>
              <a:rPr sz="4100" b="1" dirty="0" err="1">
                <a:latin typeface="微软雅黑" panose="020B0503020204020204" pitchFamily="34" charset="-122"/>
                <a:ea typeface="微软雅黑" panose="020B0503020204020204" pitchFamily="34" charset="-122"/>
              </a:rPr>
              <a:t>全新</a:t>
            </a:r>
            <a:r>
              <a:rPr sz="4100" b="1" dirty="0">
                <a:latin typeface="微软雅黑" panose="020B0503020204020204" pitchFamily="34" charset="-122"/>
                <a:ea typeface="微软雅黑" panose="020B0503020204020204" pitchFamily="34" charset="-122"/>
              </a:rPr>
              <a:t>”，</a:t>
            </a:r>
            <a:r>
              <a:rPr sz="4100" b="1" dirty="0" err="1">
                <a:latin typeface="微软雅黑" panose="020B0503020204020204" pitchFamily="34" charset="-122"/>
                <a:ea typeface="微软雅黑" panose="020B0503020204020204" pitchFamily="34" charset="-122"/>
              </a:rPr>
              <a:t>或很简单就是“更新</a:t>
            </a:r>
            <a:r>
              <a:rPr sz="4100" b="1" dirty="0">
                <a:latin typeface="微软雅黑" panose="020B0503020204020204" pitchFamily="34" charset="-122"/>
                <a:ea typeface="微软雅黑" panose="020B0503020204020204" pitchFamily="34" charset="-122"/>
              </a:rPr>
              <a:t>”。</a:t>
            </a:r>
          </a:p>
          <a:p>
            <a:pPr marL="418211" indent="-418211" defTabSz="519937">
              <a:spcBef>
                <a:spcPts val="2600"/>
              </a:spcBef>
              <a:defRPr sz="3648"/>
            </a:pPr>
            <a:r>
              <a:rPr sz="4100" b="1" dirty="0" err="1">
                <a:latin typeface="微软雅黑" panose="020B0503020204020204" pitchFamily="34" charset="-122"/>
                <a:ea typeface="微软雅黑" panose="020B0503020204020204" pitchFamily="34" charset="-122"/>
              </a:rPr>
              <a:t>希腊文kainos，全新，与更新，两种意思</a:t>
            </a:r>
            <a:r>
              <a:rPr sz="4100" b="1" dirty="0">
                <a:latin typeface="微软雅黑" panose="020B0503020204020204" pitchFamily="34" charset="-122"/>
                <a:ea typeface="微软雅黑" panose="020B0503020204020204" pitchFamily="34" charset="-122"/>
              </a:rPr>
              <a:t>。</a:t>
            </a:r>
          </a:p>
          <a:p>
            <a:pPr marL="418211" indent="-418211" defTabSz="519937">
              <a:spcBef>
                <a:spcPts val="2600"/>
              </a:spcBef>
              <a:defRPr sz="3648"/>
            </a:pPr>
            <a:r>
              <a:rPr sz="4100" b="1" dirty="0">
                <a:latin typeface="微软雅黑" panose="020B0503020204020204" pitchFamily="34" charset="-122"/>
                <a:ea typeface="微软雅黑" panose="020B0503020204020204" pitchFamily="34" charset="-122"/>
              </a:rPr>
              <a:t>但按照“【启21:1】因为先前的天地已经过去了，海也不再有了。”的上下文，它的意思是</a:t>
            </a:r>
            <a:r>
              <a:rPr sz="4100" b="1" dirty="0">
                <a:solidFill>
                  <a:srgbClr val="7030A0"/>
                </a:solidFill>
                <a:latin typeface="微软雅黑" panose="020B0503020204020204" pitchFamily="34" charset="-122"/>
                <a:ea typeface="微软雅黑" panose="020B0503020204020204" pitchFamily="34" charset="-122"/>
              </a:rPr>
              <a:t>“更新”。</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新天新地"/>
          <p:cNvSpPr txBox="1">
            <a:spLocks noGrp="1"/>
          </p:cNvSpPr>
          <p:nvPr>
            <p:ph type="title"/>
          </p:nvPr>
        </p:nvSpPr>
        <p:spPr>
          <a:prstGeom prst="rect">
            <a:avLst/>
          </a:prstGeom>
        </p:spPr>
        <p:txBody>
          <a:bodyPr>
            <a:normAutofit/>
          </a:bodyPr>
          <a:lstStyle/>
          <a:p>
            <a:r>
              <a:rPr lang="zh-CN" altLang="en-US" sz="6600" b="1" dirty="0">
                <a:solidFill>
                  <a:srgbClr val="FF0000"/>
                </a:solidFill>
                <a:latin typeface="微软雅黑" panose="020B0503020204020204" pitchFamily="34" charset="-122"/>
                <a:ea typeface="微软雅黑" panose="020B0503020204020204" pitchFamily="34" charset="-122"/>
              </a:rPr>
              <a:t>误区二：耶稣再来 毁灭世界</a:t>
            </a:r>
            <a:endParaRPr sz="6600" b="1" dirty="0">
              <a:solidFill>
                <a:srgbClr val="FF0000"/>
              </a:solidFill>
              <a:latin typeface="微软雅黑" panose="020B0503020204020204" pitchFamily="34" charset="-122"/>
              <a:ea typeface="微软雅黑" panose="020B0503020204020204" pitchFamily="34" charset="-122"/>
            </a:endParaRPr>
          </a:p>
        </p:txBody>
      </p:sp>
      <p:sp>
        <p:nvSpPr>
          <p:cNvPr id="170" name="洁净之后，新天新地…"/>
          <p:cNvSpPr txBox="1">
            <a:spLocks noGrp="1"/>
          </p:cNvSpPr>
          <p:nvPr>
            <p:ph type="body" idx="1"/>
          </p:nvPr>
        </p:nvSpPr>
        <p:spPr>
          <a:xfrm>
            <a:off x="1772920" y="1643380"/>
            <a:ext cx="10464800" cy="6466840"/>
          </a:xfrm>
          <a:prstGeom prst="rect">
            <a:avLst/>
          </a:prstGeom>
        </p:spPr>
        <p:txBody>
          <a:bodyPr>
            <a:normAutofit/>
          </a:bodyPr>
          <a:lstStyle/>
          <a:p>
            <a:pPr marL="418211" indent="-418211" defTabSz="519937">
              <a:spcBef>
                <a:spcPts val="2600"/>
              </a:spcBef>
              <a:defRPr sz="3648"/>
            </a:pPr>
            <a:r>
              <a:rPr sz="4800" b="1" dirty="0" err="1">
                <a:solidFill>
                  <a:srgbClr val="FF0000"/>
                </a:solidFill>
                <a:latin typeface="微软雅黑" panose="020B0503020204020204" pitchFamily="34" charset="-122"/>
                <a:ea typeface="微软雅黑" panose="020B0503020204020204" pitchFamily="34" charset="-122"/>
              </a:rPr>
              <a:t>洁净</a:t>
            </a:r>
            <a:r>
              <a:rPr sz="4800" b="1" dirty="0" err="1">
                <a:latin typeface="微软雅黑" panose="020B0503020204020204" pitchFamily="34" charset="-122"/>
                <a:ea typeface="微软雅黑" panose="020B0503020204020204" pitchFamily="34" charset="-122"/>
              </a:rPr>
              <a:t>之后，新天新地</a:t>
            </a:r>
            <a:endParaRPr sz="4800" b="1" dirty="0">
              <a:latin typeface="微软雅黑" panose="020B0503020204020204" pitchFamily="34" charset="-122"/>
              <a:ea typeface="微软雅黑" panose="020B0503020204020204" pitchFamily="34" charset="-122"/>
            </a:endParaRPr>
          </a:p>
          <a:p>
            <a:pPr marL="418211" indent="-418211" defTabSz="519937">
              <a:spcBef>
                <a:spcPts val="2600"/>
              </a:spcBef>
              <a:defRPr sz="3648"/>
            </a:pPr>
            <a:r>
              <a:rPr sz="4800" b="1" dirty="0" err="1">
                <a:latin typeface="微软雅黑" panose="020B0503020204020204" pitchFamily="34" charset="-122"/>
                <a:ea typeface="微软雅黑" panose="020B0503020204020204" pitchFamily="34" charset="-122"/>
              </a:rPr>
              <a:t>圣城降临，神国临到</a:t>
            </a:r>
            <a:endParaRPr sz="4800" b="1" dirty="0">
              <a:latin typeface="微软雅黑" panose="020B0503020204020204" pitchFamily="34" charset="-122"/>
              <a:ea typeface="微软雅黑" panose="020B0503020204020204" pitchFamily="34" charset="-122"/>
            </a:endParaRPr>
          </a:p>
          <a:p>
            <a:pPr marL="418211" indent="-418211" defTabSz="519937">
              <a:spcBef>
                <a:spcPts val="2600"/>
              </a:spcBef>
              <a:defRPr sz="3648"/>
            </a:pPr>
            <a:r>
              <a:rPr sz="4800" b="1" dirty="0" err="1">
                <a:latin typeface="微软雅黑" panose="020B0503020204020204" pitchFamily="34" charset="-122"/>
                <a:ea typeface="微软雅黑" panose="020B0503020204020204" pitchFamily="34" charset="-122"/>
              </a:rPr>
              <a:t>罪与死亡，皆无踪影</a:t>
            </a:r>
            <a:endParaRPr sz="4800" b="1" dirty="0">
              <a:latin typeface="微软雅黑" panose="020B0503020204020204" pitchFamily="34" charset="-122"/>
              <a:ea typeface="微软雅黑" panose="020B0503020204020204" pitchFamily="34" charset="-122"/>
            </a:endParaRPr>
          </a:p>
          <a:p>
            <a:pPr marL="418211" indent="-418211" defTabSz="519937">
              <a:spcBef>
                <a:spcPts val="2600"/>
              </a:spcBef>
              <a:defRPr sz="3648"/>
            </a:pPr>
            <a:r>
              <a:rPr sz="4800" b="1" dirty="0" err="1">
                <a:latin typeface="微软雅黑" panose="020B0503020204020204" pitchFamily="34" charset="-122"/>
                <a:ea typeface="微软雅黑" panose="020B0503020204020204" pitchFamily="34" charset="-122"/>
              </a:rPr>
              <a:t>人神同住，君民一家</a:t>
            </a:r>
            <a:endParaRPr sz="4800" b="1"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F8192101-4315-4003-9A39-D7A2885A68EA}"/>
              </a:ext>
            </a:extLst>
          </p:cNvPr>
          <p:cNvSpPr/>
          <p:nvPr/>
        </p:nvSpPr>
        <p:spPr>
          <a:xfrm>
            <a:off x="9758404" y="3991431"/>
            <a:ext cx="1107996" cy="1200329"/>
          </a:xfrm>
          <a:prstGeom prst="rect">
            <a:avLst/>
          </a:prstGeom>
          <a:noFill/>
        </p:spPr>
        <p:txBody>
          <a:bodyPr wrap="none" lIns="91440" tIns="45720" rIns="91440" bIns="45720">
            <a:spAutoFit/>
          </a:bodyPr>
          <a:lstStyle/>
          <a:p>
            <a:pPr algn="ctr"/>
            <a:r>
              <a:rPr lang="zh-CN" altLang="en-US" sz="7200" b="1" dirty="0">
                <a:solidFill>
                  <a:srgbClr val="7030A0"/>
                </a:solidFill>
                <a:latin typeface="微软雅黑" panose="020B0503020204020204" pitchFamily="34" charset="-122"/>
                <a:ea typeface="微软雅黑" panose="020B0503020204020204" pitchFamily="34" charset="-122"/>
              </a:rPr>
              <a:t>净</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火的洁净更新"/>
          <p:cNvSpPr txBox="1">
            <a:spLocks noGrp="1"/>
          </p:cNvSpPr>
          <p:nvPr>
            <p:ph type="title"/>
          </p:nvPr>
        </p:nvSpPr>
        <p:spPr>
          <a:xfrm>
            <a:off x="1270000" y="86360"/>
            <a:ext cx="10464800" cy="2108200"/>
          </a:xfrm>
          <a:prstGeom prst="rect">
            <a:avLst/>
          </a:prstGeom>
        </p:spPr>
        <p:txBody>
          <a:bodyPr/>
          <a:lstStyle/>
          <a:p>
            <a:r>
              <a:rPr sz="6600" b="1" dirty="0" err="1">
                <a:latin typeface="微软雅黑" panose="020B0503020204020204" pitchFamily="34" charset="-122"/>
                <a:ea typeface="微软雅黑" panose="020B0503020204020204" pitchFamily="34" charset="-122"/>
              </a:rPr>
              <a:t>火的洁净更新</a:t>
            </a:r>
            <a:endParaRPr sz="6600" b="1" dirty="0">
              <a:latin typeface="微软雅黑" panose="020B0503020204020204" pitchFamily="34" charset="-122"/>
              <a:ea typeface="微软雅黑" panose="020B0503020204020204" pitchFamily="34" charset="-122"/>
            </a:endParaRPr>
          </a:p>
        </p:txBody>
      </p:sp>
      <p:sp>
        <p:nvSpPr>
          <p:cNvPr id="173" name="【彼后3:5】他们故意忘记，从太古凭 神的命有了天，并从水而出、藉水而成的地。…"/>
          <p:cNvSpPr txBox="1">
            <a:spLocks noGrp="1"/>
          </p:cNvSpPr>
          <p:nvPr>
            <p:ph type="body" idx="1"/>
          </p:nvPr>
        </p:nvSpPr>
        <p:spPr>
          <a:xfrm>
            <a:off x="615062" y="1752600"/>
            <a:ext cx="11957938" cy="7003615"/>
          </a:xfrm>
          <a:prstGeom prst="rect">
            <a:avLst/>
          </a:prstGeom>
        </p:spPr>
        <p:txBody>
          <a:bodyPr>
            <a:normAutofit fontScale="92500" lnSpcReduction="20000"/>
          </a:bodyPr>
          <a:lstStyle/>
          <a:p>
            <a:pPr marL="0" indent="0" defTabSz="519937">
              <a:spcBef>
                <a:spcPts val="2600"/>
              </a:spcBef>
              <a:buNone/>
              <a:defRPr sz="3648"/>
            </a:pPr>
            <a:r>
              <a:rPr sz="4100" b="1" dirty="0">
                <a:latin typeface="微软雅黑" panose="020B0503020204020204" pitchFamily="34" charset="-122"/>
                <a:ea typeface="微软雅黑" panose="020B0503020204020204" pitchFamily="34" charset="-122"/>
              </a:rPr>
              <a:t>【彼后3:5】他们故意忘记，</a:t>
            </a:r>
            <a:r>
              <a:rPr sz="4100" b="1" dirty="0">
                <a:solidFill>
                  <a:srgbClr val="FF0000"/>
                </a:solidFill>
                <a:latin typeface="微软雅黑" panose="020B0503020204020204" pitchFamily="34" charset="-122"/>
                <a:ea typeface="微软雅黑" panose="020B0503020204020204" pitchFamily="34" charset="-122"/>
              </a:rPr>
              <a:t>从太古凭　</a:t>
            </a:r>
            <a:r>
              <a:rPr sz="4100" b="1" dirty="0" err="1">
                <a:solidFill>
                  <a:srgbClr val="FF0000"/>
                </a:solidFill>
                <a:latin typeface="微软雅黑" panose="020B0503020204020204" pitchFamily="34" charset="-122"/>
                <a:ea typeface="微软雅黑" panose="020B0503020204020204" pitchFamily="34" charset="-122"/>
              </a:rPr>
              <a:t>神的命有了天</a:t>
            </a:r>
            <a:r>
              <a:rPr sz="4100" b="1" dirty="0" err="1">
                <a:latin typeface="微软雅黑" panose="020B0503020204020204" pitchFamily="34" charset="-122"/>
                <a:ea typeface="微软雅黑" panose="020B0503020204020204" pitchFamily="34" charset="-122"/>
              </a:rPr>
              <a:t>，并从水而出、藉水而成的地</a:t>
            </a:r>
            <a:r>
              <a:rPr sz="4100" b="1" dirty="0">
                <a:latin typeface="微软雅黑" panose="020B0503020204020204" pitchFamily="34" charset="-122"/>
                <a:ea typeface="微软雅黑" panose="020B0503020204020204" pitchFamily="34" charset="-122"/>
              </a:rPr>
              <a:t>。</a:t>
            </a:r>
          </a:p>
          <a:p>
            <a:pPr marL="0" indent="0" defTabSz="519937">
              <a:spcBef>
                <a:spcPts val="2600"/>
              </a:spcBef>
              <a:buNone/>
              <a:defRPr sz="3648"/>
            </a:pPr>
            <a:r>
              <a:rPr sz="4100" b="1" dirty="0">
                <a:latin typeface="微软雅黑" panose="020B0503020204020204" pitchFamily="34" charset="-122"/>
                <a:ea typeface="微软雅黑" panose="020B0503020204020204" pitchFamily="34" charset="-122"/>
              </a:rPr>
              <a:t>【彼后3:6】故此，当时的</a:t>
            </a:r>
            <a:r>
              <a:rPr sz="4100" b="1" dirty="0">
                <a:solidFill>
                  <a:srgbClr val="FF0000"/>
                </a:solidFill>
                <a:latin typeface="微软雅黑" panose="020B0503020204020204" pitchFamily="34" charset="-122"/>
                <a:ea typeface="微软雅黑" panose="020B0503020204020204" pitchFamily="34" charset="-122"/>
              </a:rPr>
              <a:t>世界被水淹没就消灭了</a:t>
            </a:r>
            <a:r>
              <a:rPr sz="4100" b="1" dirty="0">
                <a:latin typeface="微软雅黑" panose="020B0503020204020204" pitchFamily="34" charset="-122"/>
                <a:ea typeface="微软雅黑" panose="020B0503020204020204" pitchFamily="34" charset="-122"/>
              </a:rPr>
              <a:t>。</a:t>
            </a:r>
          </a:p>
          <a:p>
            <a:pPr marL="0" indent="0" defTabSz="519937">
              <a:spcBef>
                <a:spcPts val="2600"/>
              </a:spcBef>
              <a:buNone/>
              <a:defRPr sz="3648"/>
            </a:pPr>
            <a:r>
              <a:rPr sz="4100" b="1" dirty="0">
                <a:latin typeface="微软雅黑" panose="020B0503020204020204" pitchFamily="34" charset="-122"/>
                <a:ea typeface="微软雅黑" panose="020B0503020204020204" pitchFamily="34" charset="-122"/>
              </a:rPr>
              <a:t>【彼后3:7】但</a:t>
            </a:r>
            <a:r>
              <a:rPr sz="4100" b="1" dirty="0">
                <a:solidFill>
                  <a:srgbClr val="FF0000"/>
                </a:solidFill>
                <a:latin typeface="微软雅黑" panose="020B0503020204020204" pitchFamily="34" charset="-122"/>
                <a:ea typeface="微软雅黑" panose="020B0503020204020204" pitchFamily="34" charset="-122"/>
              </a:rPr>
              <a:t>现在的天地还是凭着那命</a:t>
            </a:r>
            <a:r>
              <a:rPr sz="4100" b="1" dirty="0">
                <a:latin typeface="微软雅黑" panose="020B0503020204020204" pitchFamily="34" charset="-122"/>
                <a:ea typeface="微软雅黑" panose="020B0503020204020204" pitchFamily="34" charset="-122"/>
              </a:rPr>
              <a:t>存留，直留到不敬虔之人受审判遭沉沦的日子，用火焚烧。</a:t>
            </a:r>
          </a:p>
          <a:p>
            <a:pPr marL="0" indent="0" defTabSz="519937">
              <a:spcBef>
                <a:spcPts val="2600"/>
              </a:spcBef>
              <a:buNone/>
              <a:defRPr sz="3648"/>
            </a:pPr>
            <a:r>
              <a:rPr lang="en-US" altLang="zh-SG" sz="4100" b="1" dirty="0">
                <a:latin typeface="微软雅黑" panose="020B0503020204020204" pitchFamily="34" charset="-122"/>
                <a:ea typeface="微软雅黑" panose="020B0503020204020204" pitchFamily="34" charset="-122"/>
              </a:rPr>
              <a:t>【</a:t>
            </a:r>
            <a:r>
              <a:rPr sz="4100" b="1" dirty="0">
                <a:latin typeface="微软雅黑" panose="020B0503020204020204" pitchFamily="34" charset="-122"/>
                <a:ea typeface="微软雅黑" panose="020B0503020204020204" pitchFamily="34" charset="-122"/>
              </a:rPr>
              <a:t>彼后3:9】主所应许的尚未成就，有人以为他是耽延，其实不是耽延，乃是宽容你们，</a:t>
            </a:r>
            <a:r>
              <a:rPr sz="4100" b="1" dirty="0">
                <a:solidFill>
                  <a:srgbClr val="FF0000"/>
                </a:solidFill>
                <a:latin typeface="微软雅黑" panose="020B0503020204020204" pitchFamily="34" charset="-122"/>
                <a:ea typeface="微软雅黑" panose="020B0503020204020204" pitchFamily="34" charset="-122"/>
              </a:rPr>
              <a:t>不愿有一人沉沦，乃愿人人都悔改。</a:t>
            </a:r>
          </a:p>
          <a:p>
            <a:pPr marL="0" indent="0" defTabSz="519937">
              <a:spcBef>
                <a:spcPts val="2600"/>
              </a:spcBef>
              <a:buNone/>
              <a:defRPr sz="3648"/>
            </a:pPr>
            <a:r>
              <a:rPr sz="4100" b="1" dirty="0">
                <a:latin typeface="微软雅黑" panose="020B0503020204020204" pitchFamily="34" charset="-122"/>
                <a:ea typeface="微软雅黑" panose="020B0503020204020204" pitchFamily="34" charset="-122"/>
              </a:rPr>
              <a:t>【彼后3:10】但主的日子要像贼来到一样，那日，天必大有响声废去，</a:t>
            </a:r>
            <a:r>
              <a:rPr sz="4100" b="1" dirty="0">
                <a:solidFill>
                  <a:srgbClr val="FF0000"/>
                </a:solidFill>
                <a:latin typeface="微软雅黑" panose="020B0503020204020204" pitchFamily="34" charset="-122"/>
                <a:ea typeface="微软雅黑" panose="020B0503020204020204" pitchFamily="34" charset="-122"/>
              </a:rPr>
              <a:t>有形质的都要被烈火销化</a:t>
            </a:r>
            <a:r>
              <a:rPr sz="4100" b="1" dirty="0">
                <a:latin typeface="微软雅黑" panose="020B0503020204020204" pitchFamily="34" charset="-122"/>
                <a:ea typeface="微软雅黑" panose="020B0503020204020204" pitchFamily="34" charset="-122"/>
              </a:rPr>
              <a:t>，地和其上的物都要烧尽了。</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大纲"/>
          <p:cNvSpPr txBox="1">
            <a:spLocks noGrp="1"/>
          </p:cNvSpPr>
          <p:nvPr>
            <p:ph type="title"/>
          </p:nvPr>
        </p:nvSpPr>
        <p:spPr>
          <a:xfrm>
            <a:off x="873760" y="132080"/>
            <a:ext cx="10464800" cy="2108200"/>
          </a:xfrm>
          <a:prstGeom prst="rect">
            <a:avLst/>
          </a:prstGeom>
        </p:spPr>
        <p:txBody>
          <a:bodyPr/>
          <a:lstStyle/>
          <a:p>
            <a:r>
              <a:rPr b="1" dirty="0" err="1"/>
              <a:t>大纲</a:t>
            </a:r>
            <a:endParaRPr b="1" dirty="0"/>
          </a:p>
        </p:txBody>
      </p:sp>
      <p:sp>
        <p:nvSpPr>
          <p:cNvPr id="123" name="创世纪与启示录中的误区…"/>
          <p:cNvSpPr txBox="1">
            <a:spLocks noGrp="1"/>
          </p:cNvSpPr>
          <p:nvPr>
            <p:ph type="body" idx="1"/>
          </p:nvPr>
        </p:nvSpPr>
        <p:spPr>
          <a:xfrm>
            <a:off x="1407160" y="1567180"/>
            <a:ext cx="10464800" cy="7228840"/>
          </a:xfrm>
          <a:prstGeom prst="rect">
            <a:avLst/>
          </a:prstGeom>
        </p:spPr>
        <p:txBody>
          <a:bodyPr/>
          <a:lstStyle/>
          <a:p>
            <a:pPr>
              <a:buBlip>
                <a:blip r:embed="rId2"/>
              </a:buBlip>
            </a:pPr>
            <a:r>
              <a:rPr b="1" dirty="0" err="1">
                <a:latin typeface="微软雅黑" panose="020B0503020204020204" pitchFamily="34" charset="-122"/>
                <a:ea typeface="微软雅黑" panose="020B0503020204020204" pitchFamily="34" charset="-122"/>
              </a:rPr>
              <a:t>创世纪与启示录中的</a:t>
            </a:r>
            <a:r>
              <a:rPr lang="zh-CN" altLang="en-US" b="1" dirty="0">
                <a:latin typeface="微软雅黑" panose="020B0503020204020204" pitchFamily="34" charset="-122"/>
                <a:ea typeface="微软雅黑" panose="020B0503020204020204" pitchFamily="34" charset="-122"/>
              </a:rPr>
              <a:t>普遍</a:t>
            </a:r>
            <a:r>
              <a:rPr b="1" dirty="0" err="1">
                <a:latin typeface="微软雅黑" panose="020B0503020204020204" pitchFamily="34" charset="-122"/>
                <a:ea typeface="微软雅黑" panose="020B0503020204020204" pitchFamily="34" charset="-122"/>
              </a:rPr>
              <a:t>误区</a:t>
            </a:r>
            <a:endParaRPr b="1" dirty="0">
              <a:latin typeface="微软雅黑" panose="020B0503020204020204" pitchFamily="34" charset="-122"/>
              <a:ea typeface="微软雅黑" panose="020B0503020204020204" pitchFamily="34" charset="-122"/>
            </a:endParaRPr>
          </a:p>
          <a:p>
            <a:pPr>
              <a:buBlip>
                <a:blip r:embed="rId2"/>
              </a:buBlip>
            </a:pPr>
            <a:r>
              <a:rPr lang="zh-CN" altLang="en-US" b="1" dirty="0">
                <a:solidFill>
                  <a:srgbClr val="FF0000"/>
                </a:solidFill>
                <a:latin typeface="微软雅黑" panose="020B0503020204020204" pitchFamily="34" charset="-122"/>
                <a:ea typeface="微软雅黑" panose="020B0503020204020204" pitchFamily="34" charset="-122"/>
              </a:rPr>
              <a:t>误区一：神国天降，非此世界</a:t>
            </a:r>
            <a:endParaRPr lang="en-US" altLang="zh-CN" b="1" dirty="0">
              <a:solidFill>
                <a:srgbClr val="FF0000"/>
              </a:solidFill>
              <a:latin typeface="微软雅黑" panose="020B0503020204020204" pitchFamily="34" charset="-122"/>
              <a:ea typeface="微软雅黑" panose="020B0503020204020204" pitchFamily="34" charset="-122"/>
            </a:endParaRPr>
          </a:p>
          <a:p>
            <a:pPr>
              <a:buBlip>
                <a:blip r:embed="rId2"/>
              </a:buBlip>
            </a:pPr>
            <a:r>
              <a:rPr lang="zh-CN" altLang="en-US" b="1" dirty="0">
                <a:solidFill>
                  <a:srgbClr val="FF0000"/>
                </a:solidFill>
                <a:latin typeface="微软雅黑" panose="020B0503020204020204" pitchFamily="34" charset="-122"/>
                <a:ea typeface="微软雅黑" panose="020B0503020204020204" pitchFamily="34" charset="-122"/>
              </a:rPr>
              <a:t>误区二：耶稣再来，毁灭世界</a:t>
            </a:r>
            <a:endParaRPr lang="en-US" altLang="zh-CN" b="1" dirty="0">
              <a:solidFill>
                <a:srgbClr val="FF0000"/>
              </a:solidFill>
              <a:latin typeface="微软雅黑" panose="020B0503020204020204" pitchFamily="34" charset="-122"/>
              <a:ea typeface="微软雅黑" panose="020B0503020204020204" pitchFamily="34" charset="-122"/>
            </a:endParaRPr>
          </a:p>
          <a:p>
            <a:pPr>
              <a:buBlip>
                <a:blip r:embed="rId2"/>
              </a:buBlip>
            </a:pPr>
            <a:r>
              <a:rPr lang="zh-CN" altLang="en-US" b="1" dirty="0">
                <a:solidFill>
                  <a:srgbClr val="FF0000"/>
                </a:solidFill>
                <a:latin typeface="微软雅黑" panose="020B0503020204020204" pitchFamily="34" charset="-122"/>
                <a:ea typeface="微软雅黑" panose="020B0503020204020204" pitchFamily="34" charset="-122"/>
              </a:rPr>
              <a:t>误区三：烈火焚烧，消极避世</a:t>
            </a:r>
            <a:endParaRPr lang="en-US" altLang="zh-CN" b="1" dirty="0">
              <a:solidFill>
                <a:srgbClr val="FF0000"/>
              </a:solidFill>
              <a:latin typeface="微软雅黑" panose="020B0503020204020204" pitchFamily="34" charset="-122"/>
              <a:ea typeface="微软雅黑" panose="020B0503020204020204" pitchFamily="34" charset="-122"/>
            </a:endParaRPr>
          </a:p>
          <a:p>
            <a:pPr>
              <a:buBlip>
                <a:blip r:embed="rId2"/>
              </a:buBlip>
            </a:pPr>
            <a:r>
              <a:rPr lang="zh-CN" altLang="en-US" b="1" dirty="0">
                <a:solidFill>
                  <a:srgbClr val="FF0000"/>
                </a:solidFill>
                <a:latin typeface="微软雅黑" panose="020B0503020204020204" pitchFamily="34" charset="-122"/>
                <a:ea typeface="微软雅黑" panose="020B0503020204020204" pitchFamily="34" charset="-122"/>
              </a:rPr>
              <a:t>误区四：金钱玛门，躲避试探</a:t>
            </a:r>
            <a:endParaRPr lang="en-US" altLang="zh-SG" b="1" dirty="0">
              <a:solidFill>
                <a:srgbClr val="FF0000"/>
              </a:solidFill>
              <a:latin typeface="微软雅黑" panose="020B0503020204020204" pitchFamily="34" charset="-122"/>
              <a:ea typeface="微软雅黑" panose="020B0503020204020204" pitchFamily="34" charset="-122"/>
            </a:endParaRPr>
          </a:p>
          <a:p>
            <a:pPr>
              <a:buBlip>
                <a:blip r:embed="rId2"/>
              </a:buBlip>
            </a:pPr>
            <a:r>
              <a:rPr lang="zh-CN" altLang="en-US" b="1" dirty="0">
                <a:latin typeface="微软雅黑" panose="020B0503020204020204" pitchFamily="34" charset="-122"/>
                <a:ea typeface="微软雅黑" panose="020B0503020204020204" pitchFamily="34" charset="-122"/>
              </a:rPr>
              <a:t>样板溯源：现实与圣经</a:t>
            </a:r>
            <a:endParaRPr lang="en-US" altLang="zh-CN" b="1" dirty="0">
              <a:latin typeface="微软雅黑" panose="020B0503020204020204" pitchFamily="34" charset="-122"/>
              <a:ea typeface="微软雅黑" panose="020B0503020204020204" pitchFamily="34" charset="-122"/>
            </a:endParaRPr>
          </a:p>
          <a:p>
            <a:pPr>
              <a:buBlip>
                <a:blip r:embed="rId2"/>
              </a:buBlip>
            </a:pPr>
            <a:r>
              <a:rPr b="1" dirty="0" err="1">
                <a:latin typeface="微软雅黑" panose="020B0503020204020204" pitchFamily="34" charset="-122"/>
                <a:ea typeface="微软雅黑" panose="020B0503020204020204" pitchFamily="34" charset="-122"/>
              </a:rPr>
              <a:t>三新异象的第二阶段（生命更新至教会启新</a:t>
            </a:r>
            <a:r>
              <a:rPr b="1" dirty="0">
                <a:latin typeface="微软雅黑" panose="020B0503020204020204" pitchFamily="34" charset="-122"/>
                <a:ea typeface="微软雅黑" panose="020B0503020204020204" pitchFamily="34" charset="-122"/>
              </a:rPr>
              <a: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洁净房屋，乃为新居！"/>
          <p:cNvSpPr txBox="1">
            <a:spLocks noGrp="1"/>
          </p:cNvSpPr>
          <p:nvPr>
            <p:ph type="title"/>
          </p:nvPr>
        </p:nvSpPr>
        <p:spPr>
          <a:xfrm>
            <a:off x="1270000" y="350520"/>
            <a:ext cx="10464800" cy="2108200"/>
          </a:xfrm>
          <a:prstGeom prst="rect">
            <a:avLst/>
          </a:prstGeom>
        </p:spPr>
        <p:txBody>
          <a:bodyPr/>
          <a:lstStyle/>
          <a:p>
            <a:r>
              <a:rPr sz="6600" b="1" dirty="0" err="1">
                <a:latin typeface="微软雅黑" panose="020B0503020204020204" pitchFamily="34" charset="-122"/>
                <a:ea typeface="微软雅黑" panose="020B0503020204020204" pitchFamily="34" charset="-122"/>
              </a:rPr>
              <a:t>洁净房屋，乃为新居</a:t>
            </a:r>
            <a:r>
              <a:rPr sz="6600" b="1" dirty="0">
                <a:latin typeface="微软雅黑" panose="020B0503020204020204" pitchFamily="34" charset="-122"/>
                <a:ea typeface="微软雅黑" panose="020B0503020204020204" pitchFamily="34" charset="-122"/>
              </a:rPr>
              <a:t>！</a:t>
            </a:r>
          </a:p>
        </p:txBody>
      </p:sp>
      <p:sp>
        <p:nvSpPr>
          <p:cNvPr id="176" name="挪亚立约，不发洪水…"/>
          <p:cNvSpPr txBox="1">
            <a:spLocks noGrp="1"/>
          </p:cNvSpPr>
          <p:nvPr>
            <p:ph type="body" idx="1"/>
          </p:nvPr>
        </p:nvSpPr>
        <p:spPr>
          <a:xfrm>
            <a:off x="1437640" y="2087880"/>
            <a:ext cx="10464800" cy="7315200"/>
          </a:xfrm>
          <a:prstGeom prst="rect">
            <a:avLst/>
          </a:prstGeom>
        </p:spPr>
        <p:txBody>
          <a:bodyPr>
            <a:normAutofit/>
          </a:bodyPr>
          <a:lstStyle/>
          <a:p>
            <a:pPr marL="380618" indent="-380618" defTabSz="473201">
              <a:spcBef>
                <a:spcPts val="2400"/>
              </a:spcBef>
              <a:buBlip>
                <a:blip r:embed="rId2"/>
              </a:buBlip>
              <a:defRPr sz="3078"/>
            </a:pPr>
            <a:r>
              <a:rPr sz="4100" b="1" dirty="0" err="1">
                <a:latin typeface="微软雅黑" panose="020B0503020204020204" pitchFamily="34" charset="-122"/>
                <a:ea typeface="微软雅黑" panose="020B0503020204020204" pitchFamily="34" charset="-122"/>
              </a:rPr>
              <a:t>挪亚立约，不发洪水</a:t>
            </a:r>
            <a:endParaRPr sz="4100" b="1" dirty="0">
              <a:latin typeface="微软雅黑" panose="020B0503020204020204" pitchFamily="34" charset="-122"/>
              <a:ea typeface="微软雅黑" panose="020B0503020204020204" pitchFamily="34" charset="-122"/>
            </a:endParaRPr>
          </a:p>
          <a:p>
            <a:pPr marL="380618" indent="-380618" defTabSz="473201">
              <a:spcBef>
                <a:spcPts val="2400"/>
              </a:spcBef>
              <a:buBlip>
                <a:blip r:embed="rId2"/>
              </a:buBlip>
              <a:defRPr sz="3078"/>
            </a:pPr>
            <a:r>
              <a:rPr sz="4100" b="1" dirty="0" err="1">
                <a:latin typeface="微软雅黑" panose="020B0503020204020204" pitchFamily="34" charset="-122"/>
                <a:ea typeface="微软雅黑" panose="020B0503020204020204" pitchFamily="34" charset="-122"/>
              </a:rPr>
              <a:t>地之存留，乃凭神命</a:t>
            </a:r>
            <a:endParaRPr sz="4100" b="1" dirty="0">
              <a:latin typeface="微软雅黑" panose="020B0503020204020204" pitchFamily="34" charset="-122"/>
              <a:ea typeface="微软雅黑" panose="020B0503020204020204" pitchFamily="34" charset="-122"/>
            </a:endParaRPr>
          </a:p>
          <a:p>
            <a:pPr marL="380618" indent="-380618" defTabSz="473201">
              <a:spcBef>
                <a:spcPts val="2400"/>
              </a:spcBef>
              <a:buBlip>
                <a:blip r:embed="rId2"/>
              </a:buBlip>
              <a:defRPr sz="3078"/>
            </a:pPr>
            <a:r>
              <a:rPr sz="4100" b="1" dirty="0" err="1">
                <a:latin typeface="微软雅黑" panose="020B0503020204020204" pitchFamily="34" charset="-122"/>
                <a:ea typeface="微软雅黑" panose="020B0503020204020204" pitchFamily="34" charset="-122"/>
              </a:rPr>
              <a:t>神之应许，伊甸家园</a:t>
            </a:r>
            <a:endParaRPr sz="4100" b="1" dirty="0">
              <a:latin typeface="微软雅黑" panose="020B0503020204020204" pitchFamily="34" charset="-122"/>
              <a:ea typeface="微软雅黑" panose="020B0503020204020204" pitchFamily="34" charset="-122"/>
            </a:endParaRPr>
          </a:p>
          <a:p>
            <a:pPr marL="380618" indent="-380618" defTabSz="473201">
              <a:spcBef>
                <a:spcPts val="2400"/>
              </a:spcBef>
              <a:buBlip>
                <a:blip r:embed="rId2"/>
              </a:buBlip>
              <a:defRPr sz="3078"/>
            </a:pPr>
            <a:r>
              <a:rPr sz="4100" b="1" dirty="0" err="1">
                <a:latin typeface="微软雅黑" panose="020B0503020204020204" pitchFamily="34" charset="-122"/>
                <a:ea typeface="微软雅黑" panose="020B0503020204020204" pitchFamily="34" charset="-122"/>
              </a:rPr>
              <a:t>人人悔改，神盼皆救</a:t>
            </a:r>
            <a:endParaRPr sz="4100" b="1" dirty="0">
              <a:latin typeface="微软雅黑" panose="020B0503020204020204" pitchFamily="34" charset="-122"/>
              <a:ea typeface="微软雅黑" panose="020B0503020204020204" pitchFamily="34" charset="-122"/>
            </a:endParaRPr>
          </a:p>
          <a:p>
            <a:pPr marL="380618" indent="-380618" defTabSz="473201">
              <a:spcBef>
                <a:spcPts val="2400"/>
              </a:spcBef>
              <a:buBlip>
                <a:blip r:embed="rId2"/>
              </a:buBlip>
              <a:defRPr sz="3078"/>
            </a:pPr>
            <a:r>
              <a:rPr sz="4100" b="1" dirty="0" err="1">
                <a:latin typeface="微软雅黑" panose="020B0503020204020204" pitchFamily="34" charset="-122"/>
                <a:ea typeface="微软雅黑" panose="020B0503020204020204" pitchFamily="34" charset="-122"/>
              </a:rPr>
              <a:t>冥顽不灵，烈火审判</a:t>
            </a:r>
            <a:endParaRPr sz="4100" b="1" dirty="0">
              <a:latin typeface="微软雅黑" panose="020B0503020204020204" pitchFamily="34" charset="-122"/>
              <a:ea typeface="微软雅黑" panose="020B0503020204020204" pitchFamily="34" charset="-122"/>
            </a:endParaRPr>
          </a:p>
          <a:p>
            <a:pPr marL="380618" indent="-380618" defTabSz="473201">
              <a:spcBef>
                <a:spcPts val="2400"/>
              </a:spcBef>
              <a:buBlip>
                <a:blip r:embed="rId2"/>
              </a:buBlip>
              <a:defRPr sz="3078"/>
            </a:pPr>
            <a:r>
              <a:rPr sz="4100" b="1" dirty="0" err="1">
                <a:latin typeface="微软雅黑" panose="020B0503020204020204" pitchFamily="34" charset="-122"/>
                <a:ea typeface="微软雅黑" panose="020B0503020204020204" pitchFamily="34" charset="-122"/>
              </a:rPr>
              <a:t>神国临到，全地更新</a:t>
            </a:r>
            <a:r>
              <a:rPr sz="4100" b="1" dirty="0">
                <a:latin typeface="微软雅黑" panose="020B0503020204020204" pitchFamily="34" charset="-122"/>
                <a:ea typeface="微软雅黑" panose="020B0503020204020204" pitchFamily="34" charset="-122"/>
              </a:rPr>
              <a:t>！</a:t>
            </a:r>
          </a:p>
          <a:p>
            <a:pPr marL="380618" indent="-380618" defTabSz="473201">
              <a:spcBef>
                <a:spcPts val="2400"/>
              </a:spcBef>
              <a:buBlip>
                <a:blip r:embed="rId2"/>
              </a:buBlip>
              <a:defRPr sz="3078"/>
            </a:pPr>
            <a:r>
              <a:rPr sz="4100" b="1" dirty="0" err="1">
                <a:latin typeface="微软雅黑" panose="020B0503020204020204" pitchFamily="34" charset="-122"/>
                <a:ea typeface="微软雅黑" panose="020B0503020204020204" pitchFamily="34" charset="-122"/>
              </a:rPr>
              <a:t>耶稣国度，就在人间</a:t>
            </a:r>
            <a:r>
              <a:rPr sz="4100" b="1" dirty="0">
                <a:latin typeface="微软雅黑" panose="020B0503020204020204" pitchFamily="34" charset="-122"/>
                <a:ea typeface="微软雅黑" panose="020B0503020204020204" pitchFamily="34" charset="-122"/>
              </a:rPr>
              <a: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误区二：烈火焚烧，消极避世？"/>
          <p:cNvSpPr txBox="1">
            <a:spLocks noGrp="1"/>
          </p:cNvSpPr>
          <p:nvPr>
            <p:ph type="title"/>
          </p:nvPr>
        </p:nvSpPr>
        <p:spPr>
          <a:xfrm>
            <a:off x="1038561" y="248322"/>
            <a:ext cx="10927678" cy="2108200"/>
          </a:xfrm>
          <a:prstGeom prst="rect">
            <a:avLst/>
          </a:prstGeom>
        </p:spPr>
        <p:txBody>
          <a:bodyPr>
            <a:normAutofit fontScale="90000"/>
          </a:bodyPr>
          <a:lstStyle>
            <a:lvl1pPr defTabSz="508254">
              <a:defRPr sz="6264"/>
            </a:lvl1pPr>
          </a:lstStyle>
          <a:p>
            <a:r>
              <a:rPr sz="6600" b="1" dirty="0" err="1">
                <a:solidFill>
                  <a:srgbClr val="FF0000"/>
                </a:solidFill>
                <a:latin typeface="微软雅黑" panose="020B0503020204020204" pitchFamily="34" charset="-122"/>
                <a:ea typeface="微软雅黑" panose="020B0503020204020204" pitchFamily="34" charset="-122"/>
              </a:rPr>
              <a:t>误区</a:t>
            </a:r>
            <a:r>
              <a:rPr lang="zh-CN" altLang="en-US" sz="6600" b="1" dirty="0">
                <a:solidFill>
                  <a:srgbClr val="FF0000"/>
                </a:solidFill>
                <a:latin typeface="微软雅黑" panose="020B0503020204020204" pitchFamily="34" charset="-122"/>
                <a:ea typeface="微软雅黑" panose="020B0503020204020204" pitchFamily="34" charset="-122"/>
              </a:rPr>
              <a:t>三</a:t>
            </a:r>
            <a:r>
              <a:rPr sz="6600" b="1" dirty="0">
                <a:solidFill>
                  <a:srgbClr val="FF0000"/>
                </a:solidFill>
                <a:latin typeface="微软雅黑" panose="020B0503020204020204" pitchFamily="34" charset="-122"/>
                <a:ea typeface="微软雅黑" panose="020B0503020204020204" pitchFamily="34" charset="-122"/>
              </a:rPr>
              <a:t>：</a:t>
            </a:r>
            <a:r>
              <a:rPr sz="6600" b="1" dirty="0" err="1">
                <a:solidFill>
                  <a:srgbClr val="FF0000"/>
                </a:solidFill>
                <a:latin typeface="微软雅黑" panose="020B0503020204020204" pitchFamily="34" charset="-122"/>
                <a:ea typeface="微软雅黑" panose="020B0503020204020204" pitchFamily="34" charset="-122"/>
              </a:rPr>
              <a:t>烈火焚烧，消极避世</a:t>
            </a:r>
            <a:r>
              <a:rPr sz="6600" b="1" dirty="0">
                <a:solidFill>
                  <a:srgbClr val="FF0000"/>
                </a:solidFill>
                <a:latin typeface="微软雅黑" panose="020B0503020204020204" pitchFamily="34" charset="-122"/>
                <a:ea typeface="微软雅黑" panose="020B0503020204020204" pitchFamily="34" charset="-122"/>
              </a:rPr>
              <a:t>？</a:t>
            </a:r>
          </a:p>
        </p:txBody>
      </p:sp>
      <p:sp>
        <p:nvSpPr>
          <p:cNvPr id="179" name="哥林多前书3:9 因为我们是与 神同工的；你们是 神所耕种的田地，所建造的房屋。3:10 我照 神所给我的恩，好象一个聪明的工头，立好了根基，有别人在上面建造；只是各人要谨慎怎样在上面建造。3:11 因为那已经立好的根基就是耶稣基督，此外没有人能立别的根基。3:12 若有人用金、银、宝石、草木、禾秸在这根基上建造，3:13 各人的工程必然显露，因为那日子要将它表明出来，有火发现，这火要试验各人的工程怎样。3:14 人在那根基上所建造的工程若存得住，他就要得赏赐。3:15 人的工程若被烧了，他就要受亏损，自己却要得救；虽然得救，乃象从火里经过的一样。"/>
          <p:cNvSpPr txBox="1">
            <a:spLocks noGrp="1"/>
          </p:cNvSpPr>
          <p:nvPr>
            <p:ph type="body" idx="1"/>
          </p:nvPr>
        </p:nvSpPr>
        <p:spPr>
          <a:xfrm>
            <a:off x="703281" y="1112520"/>
            <a:ext cx="11598238" cy="8061960"/>
          </a:xfrm>
          <a:prstGeom prst="rect">
            <a:avLst/>
          </a:prstGeom>
        </p:spPr>
        <p:txBody>
          <a:bodyPr>
            <a:normAutofit/>
          </a:bodyPr>
          <a:lstStyle>
            <a:lvl1pPr marL="361822" indent="-361822" defTabSz="449833">
              <a:spcBef>
                <a:spcPts val="2300"/>
              </a:spcBef>
              <a:buBlip>
                <a:blip r:embed="rId2"/>
              </a:buBlip>
              <a:defRPr sz="2925"/>
            </a:lvl1pPr>
          </a:lstStyle>
          <a:p>
            <a:pPr marL="0" indent="0" defTabSz="519937">
              <a:spcBef>
                <a:spcPts val="2600"/>
              </a:spcBef>
              <a:buNone/>
              <a:defRPr sz="3648"/>
            </a:pPr>
            <a:r>
              <a:rPr sz="3500" b="1" dirty="0">
                <a:latin typeface="微软雅黑" panose="020B0503020204020204" pitchFamily="34" charset="-122"/>
                <a:ea typeface="微软雅黑" panose="020B0503020204020204" pitchFamily="34" charset="-122"/>
              </a:rPr>
              <a:t>哥林多前书3:9 </a:t>
            </a:r>
            <a:r>
              <a:rPr sz="3500" b="1" dirty="0" err="1">
                <a:solidFill>
                  <a:srgbClr val="FF0000"/>
                </a:solidFill>
                <a:latin typeface="微软雅黑" panose="020B0503020204020204" pitchFamily="34" charset="-122"/>
                <a:ea typeface="微软雅黑" panose="020B0503020204020204" pitchFamily="34" charset="-122"/>
              </a:rPr>
              <a:t>因为我们是与</a:t>
            </a:r>
            <a:r>
              <a:rPr sz="3500" b="1" dirty="0">
                <a:solidFill>
                  <a:srgbClr val="FF0000"/>
                </a:solidFill>
                <a:latin typeface="微软雅黑" panose="020B0503020204020204" pitchFamily="34" charset="-122"/>
                <a:ea typeface="微软雅黑" panose="020B0503020204020204" pitchFamily="34" charset="-122"/>
              </a:rPr>
              <a:t>　</a:t>
            </a:r>
            <a:r>
              <a:rPr sz="3500" b="1" dirty="0" err="1">
                <a:solidFill>
                  <a:srgbClr val="FF0000"/>
                </a:solidFill>
                <a:latin typeface="微软雅黑" panose="020B0503020204020204" pitchFamily="34" charset="-122"/>
                <a:ea typeface="微软雅黑" panose="020B0503020204020204" pitchFamily="34" charset="-122"/>
              </a:rPr>
              <a:t>神同工的</a:t>
            </a:r>
            <a:r>
              <a:rPr sz="3500" b="1" dirty="0" err="1">
                <a:latin typeface="微软雅黑" panose="020B0503020204020204" pitchFamily="34" charset="-122"/>
                <a:ea typeface="微软雅黑" panose="020B0503020204020204" pitchFamily="34" charset="-122"/>
              </a:rPr>
              <a:t>；</a:t>
            </a:r>
            <a:r>
              <a:rPr sz="3500" b="1" dirty="0" err="1">
                <a:solidFill>
                  <a:srgbClr val="FF0000"/>
                </a:solidFill>
                <a:latin typeface="微软雅黑" panose="020B0503020204020204" pitchFamily="34" charset="-122"/>
                <a:ea typeface="微软雅黑" panose="020B0503020204020204" pitchFamily="34" charset="-122"/>
              </a:rPr>
              <a:t>你们是</a:t>
            </a:r>
            <a:r>
              <a:rPr sz="3500" b="1" dirty="0">
                <a:solidFill>
                  <a:srgbClr val="FF0000"/>
                </a:solidFill>
                <a:latin typeface="微软雅黑" panose="020B0503020204020204" pitchFamily="34" charset="-122"/>
                <a:ea typeface="微软雅黑" panose="020B0503020204020204" pitchFamily="34" charset="-122"/>
              </a:rPr>
              <a:t>　神所耕种的田地</a:t>
            </a:r>
            <a:r>
              <a:rPr sz="3500" b="1" dirty="0">
                <a:latin typeface="微软雅黑" panose="020B0503020204020204" pitchFamily="34" charset="-122"/>
                <a:ea typeface="微软雅黑" panose="020B0503020204020204" pitchFamily="34" charset="-122"/>
              </a:rPr>
              <a:t>，所建造的房屋。3:10 </a:t>
            </a:r>
            <a:r>
              <a:rPr sz="3500" b="1" dirty="0" err="1">
                <a:latin typeface="微软雅黑" panose="020B0503020204020204" pitchFamily="34" charset="-122"/>
                <a:ea typeface="微软雅黑" panose="020B0503020204020204" pitchFamily="34" charset="-122"/>
              </a:rPr>
              <a:t>我照</a:t>
            </a:r>
            <a:r>
              <a:rPr sz="3500" b="1" dirty="0">
                <a:latin typeface="微软雅黑" panose="020B0503020204020204" pitchFamily="34" charset="-122"/>
                <a:ea typeface="微软雅黑" panose="020B0503020204020204" pitchFamily="34" charset="-122"/>
              </a:rPr>
              <a:t>　神所给我的恩，好象一个聪明的工头，立好了根基，有别人在上面建造；只是各人要谨慎怎样在上面建造。3:11 因为那</a:t>
            </a:r>
            <a:r>
              <a:rPr sz="3500" b="1" dirty="0">
                <a:solidFill>
                  <a:srgbClr val="FF0000"/>
                </a:solidFill>
                <a:latin typeface="微软雅黑" panose="020B0503020204020204" pitchFamily="34" charset="-122"/>
                <a:ea typeface="微软雅黑" panose="020B0503020204020204" pitchFamily="34" charset="-122"/>
              </a:rPr>
              <a:t>已经立好的根基就是耶稣基督</a:t>
            </a:r>
            <a:r>
              <a:rPr sz="3500" b="1" dirty="0">
                <a:latin typeface="微软雅黑" panose="020B0503020204020204" pitchFamily="34" charset="-122"/>
                <a:ea typeface="微软雅黑" panose="020B0503020204020204" pitchFamily="34" charset="-122"/>
              </a:rPr>
              <a:t>，此外没有人能立别的根基。3:12 </a:t>
            </a:r>
            <a:r>
              <a:rPr sz="3500" b="1" dirty="0">
                <a:solidFill>
                  <a:srgbClr val="FF0000"/>
                </a:solidFill>
                <a:latin typeface="微软雅黑" panose="020B0503020204020204" pitchFamily="34" charset="-122"/>
                <a:ea typeface="微软雅黑" panose="020B0503020204020204" pitchFamily="34" charset="-122"/>
              </a:rPr>
              <a:t>若有人用金、银、宝石、草木、禾秸在这根基上建造</a:t>
            </a:r>
            <a:r>
              <a:rPr sz="3500" b="1" dirty="0">
                <a:latin typeface="微软雅黑" panose="020B0503020204020204" pitchFamily="34" charset="-122"/>
                <a:ea typeface="微软雅黑" panose="020B0503020204020204" pitchFamily="34" charset="-122"/>
              </a:rPr>
              <a:t>，3:13 各人的工程必然显露，因为那日子要将它表明出来，有火发现，</a:t>
            </a:r>
            <a:r>
              <a:rPr sz="3500" b="1" dirty="0">
                <a:solidFill>
                  <a:srgbClr val="FF0000"/>
                </a:solidFill>
                <a:latin typeface="微软雅黑" panose="020B0503020204020204" pitchFamily="34" charset="-122"/>
                <a:ea typeface="微软雅黑" panose="020B0503020204020204" pitchFamily="34" charset="-122"/>
              </a:rPr>
              <a:t>这火要试验各人的工程</a:t>
            </a:r>
            <a:r>
              <a:rPr sz="3500" b="1" dirty="0">
                <a:latin typeface="微软雅黑" panose="020B0503020204020204" pitchFamily="34" charset="-122"/>
                <a:ea typeface="微软雅黑" panose="020B0503020204020204" pitchFamily="34" charset="-122"/>
              </a:rPr>
              <a:t>怎样。3:14 人在那根基上所建造的工程若存得住，他就要得赏赐。3:15 </a:t>
            </a:r>
            <a:r>
              <a:rPr sz="3500" b="1" dirty="0" err="1">
                <a:latin typeface="微软雅黑" panose="020B0503020204020204" pitchFamily="34" charset="-122"/>
                <a:ea typeface="微软雅黑" panose="020B0503020204020204" pitchFamily="34" charset="-122"/>
              </a:rPr>
              <a:t>人的工程若被烧了，他就要受亏损，自己却要得救；</a:t>
            </a:r>
            <a:r>
              <a:rPr sz="3500" b="1" dirty="0" err="1">
                <a:solidFill>
                  <a:srgbClr val="FF0000"/>
                </a:solidFill>
                <a:latin typeface="微软雅黑" panose="020B0503020204020204" pitchFamily="34" charset="-122"/>
                <a:ea typeface="微软雅黑" panose="020B0503020204020204" pitchFamily="34" charset="-122"/>
              </a:rPr>
              <a:t>虽然得救</a:t>
            </a:r>
            <a:r>
              <a:rPr sz="3500" b="1" dirty="0" err="1">
                <a:latin typeface="微软雅黑" panose="020B0503020204020204" pitchFamily="34" charset="-122"/>
                <a:ea typeface="微软雅黑" panose="020B0503020204020204" pitchFamily="34" charset="-122"/>
              </a:rPr>
              <a:t>，乃象从火里经过的一样</a:t>
            </a:r>
            <a:r>
              <a:rPr sz="3500" b="1" dirty="0">
                <a:latin typeface="微软雅黑" panose="020B0503020204020204" pitchFamily="34" charset="-122"/>
                <a:ea typeface="微软雅黑" panose="020B0503020204020204" pitchFamily="34" charset="-122"/>
              </a:rPr>
              <a: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生命工程，你我之责"/>
          <p:cNvSpPr txBox="1">
            <a:spLocks noGrp="1"/>
          </p:cNvSpPr>
          <p:nvPr>
            <p:ph type="title"/>
          </p:nvPr>
        </p:nvSpPr>
        <p:spPr>
          <a:prstGeom prst="rect">
            <a:avLst/>
          </a:prstGeom>
        </p:spPr>
        <p:txBody>
          <a:bodyPr/>
          <a:lstStyle/>
          <a:p>
            <a:r>
              <a:rPr sz="5900" b="1" dirty="0" err="1">
                <a:latin typeface="微软雅黑" panose="020B0503020204020204" pitchFamily="34" charset="-122"/>
                <a:ea typeface="微软雅黑" panose="020B0503020204020204" pitchFamily="34" charset="-122"/>
              </a:rPr>
              <a:t>生命工程，你我之责</a:t>
            </a:r>
            <a:endParaRPr sz="5900" b="1" dirty="0">
              <a:latin typeface="微软雅黑" panose="020B0503020204020204" pitchFamily="34" charset="-122"/>
              <a:ea typeface="微软雅黑" panose="020B0503020204020204" pitchFamily="34" charset="-122"/>
            </a:endParaRPr>
          </a:p>
        </p:txBody>
      </p:sp>
      <p:sp>
        <p:nvSpPr>
          <p:cNvPr id="182" name="人为田地，神来耕种…"/>
          <p:cNvSpPr txBox="1">
            <a:spLocks noGrp="1"/>
          </p:cNvSpPr>
          <p:nvPr>
            <p:ph type="body" idx="1"/>
          </p:nvPr>
        </p:nvSpPr>
        <p:spPr>
          <a:xfrm>
            <a:off x="1270000" y="2164080"/>
            <a:ext cx="10464800" cy="6497320"/>
          </a:xfrm>
          <a:prstGeom prst="rect">
            <a:avLst/>
          </a:prstGeom>
        </p:spPr>
        <p:txBody>
          <a:bodyPr>
            <a:normAutofit/>
          </a:bodyPr>
          <a:lstStyle/>
          <a:p>
            <a:pPr marL="451104" indent="-451104" defTabSz="560831">
              <a:spcBef>
                <a:spcPts val="2800"/>
              </a:spcBef>
              <a:buBlip>
                <a:blip r:embed="rId2"/>
              </a:buBlip>
              <a:defRPr sz="3648"/>
            </a:pPr>
            <a:r>
              <a:rPr sz="4800" b="1" dirty="0" err="1">
                <a:latin typeface="微软雅黑" panose="020B0503020204020204" pitchFamily="34" charset="-122"/>
                <a:ea typeface="微软雅黑" panose="020B0503020204020204" pitchFamily="34" charset="-122"/>
              </a:rPr>
              <a:t>人为田地，神来耕种</a:t>
            </a:r>
            <a:endParaRPr sz="4800" b="1" dirty="0">
              <a:latin typeface="微软雅黑" panose="020B0503020204020204" pitchFamily="34" charset="-122"/>
              <a:ea typeface="微软雅黑" panose="020B0503020204020204" pitchFamily="34" charset="-122"/>
            </a:endParaRPr>
          </a:p>
          <a:p>
            <a:pPr marL="451104" indent="-451104" defTabSz="560831">
              <a:spcBef>
                <a:spcPts val="2800"/>
              </a:spcBef>
              <a:buBlip>
                <a:blip r:embed="rId2"/>
              </a:buBlip>
              <a:defRPr sz="3648"/>
            </a:pPr>
            <a:r>
              <a:rPr sz="4800" b="1" dirty="0" err="1">
                <a:latin typeface="微软雅黑" panose="020B0503020204020204" pitchFamily="34" charset="-122"/>
                <a:ea typeface="微软雅黑" panose="020B0503020204020204" pitchFamily="34" charset="-122"/>
              </a:rPr>
              <a:t>根基已立，教牧指明</a:t>
            </a:r>
            <a:endParaRPr sz="4800" b="1" dirty="0">
              <a:latin typeface="微软雅黑" panose="020B0503020204020204" pitchFamily="34" charset="-122"/>
              <a:ea typeface="微软雅黑" panose="020B0503020204020204" pitchFamily="34" charset="-122"/>
            </a:endParaRPr>
          </a:p>
          <a:p>
            <a:pPr marL="451104" indent="-451104" defTabSz="560831">
              <a:spcBef>
                <a:spcPts val="2800"/>
              </a:spcBef>
              <a:buBlip>
                <a:blip r:embed="rId2"/>
              </a:buBlip>
              <a:defRPr sz="3648"/>
            </a:pPr>
            <a:r>
              <a:rPr sz="4800" b="1" dirty="0" err="1">
                <a:latin typeface="微软雅黑" panose="020B0503020204020204" pitchFamily="34" charset="-122"/>
                <a:ea typeface="微软雅黑" panose="020B0503020204020204" pitchFamily="34" charset="-122"/>
              </a:rPr>
              <a:t>以主为基，各人建屋</a:t>
            </a:r>
            <a:endParaRPr sz="4800" b="1" dirty="0">
              <a:latin typeface="微软雅黑" panose="020B0503020204020204" pitchFamily="34" charset="-122"/>
              <a:ea typeface="微软雅黑" panose="020B0503020204020204" pitchFamily="34" charset="-122"/>
            </a:endParaRPr>
          </a:p>
          <a:p>
            <a:pPr marL="451104" indent="-451104" defTabSz="560831">
              <a:spcBef>
                <a:spcPts val="2800"/>
              </a:spcBef>
              <a:buBlip>
                <a:blip r:embed="rId2"/>
              </a:buBlip>
              <a:defRPr sz="3648"/>
            </a:pPr>
            <a:r>
              <a:rPr sz="4800" b="1" dirty="0" err="1">
                <a:latin typeface="微软雅黑" panose="020B0503020204020204" pitchFamily="34" charset="-122"/>
                <a:ea typeface="微软雅黑" panose="020B0503020204020204" pitchFamily="34" charset="-122"/>
              </a:rPr>
              <a:t>金银草木，生命工程</a:t>
            </a:r>
            <a:endParaRPr sz="4800" b="1" dirty="0">
              <a:latin typeface="微软雅黑" panose="020B0503020204020204" pitchFamily="34" charset="-122"/>
              <a:ea typeface="微软雅黑" panose="020B0503020204020204" pitchFamily="34" charset="-122"/>
            </a:endParaRPr>
          </a:p>
          <a:p>
            <a:pPr marL="451104" indent="-451104" defTabSz="560831">
              <a:spcBef>
                <a:spcPts val="2800"/>
              </a:spcBef>
              <a:buBlip>
                <a:blip r:embed="rId2"/>
              </a:buBlip>
              <a:defRPr sz="3648"/>
            </a:pPr>
            <a:r>
              <a:rPr sz="4800" b="1" dirty="0" err="1">
                <a:latin typeface="微软雅黑" panose="020B0503020204020204" pitchFamily="34" charset="-122"/>
                <a:ea typeface="微软雅黑" panose="020B0503020204020204" pitchFamily="34" charset="-122"/>
              </a:rPr>
              <a:t>烈火试验，论工行赏</a:t>
            </a:r>
            <a:endParaRPr sz="4800" b="1"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6405C3DA-96E6-446F-A53E-BD63DC478DC4}"/>
              </a:ext>
            </a:extLst>
          </p:cNvPr>
          <p:cNvSpPr/>
          <p:nvPr/>
        </p:nvSpPr>
        <p:spPr>
          <a:xfrm>
            <a:off x="9636483" y="4276635"/>
            <a:ext cx="1107996" cy="1200329"/>
          </a:xfrm>
          <a:prstGeom prst="rect">
            <a:avLst/>
          </a:prstGeom>
          <a:noFill/>
        </p:spPr>
        <p:txBody>
          <a:bodyPr wrap="none" lIns="91440" tIns="45720" rIns="91440" bIns="45720">
            <a:spAutoFit/>
          </a:bodyPr>
          <a:lstStyle/>
          <a:p>
            <a:pPr algn="ctr"/>
            <a:r>
              <a:rPr lang="zh-CN" altLang="en-US" sz="7200" b="1" dirty="0">
                <a:solidFill>
                  <a:srgbClr val="7030A0"/>
                </a:solidFill>
                <a:latin typeface="微软雅黑" panose="020B0503020204020204" pitchFamily="34" charset="-122"/>
                <a:ea typeface="微软雅黑" panose="020B0503020204020204" pitchFamily="34" charset="-122"/>
              </a:rPr>
              <a:t>建</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误区三：金钱玛门，躲避试探？"/>
          <p:cNvSpPr txBox="1">
            <a:spLocks noGrp="1"/>
          </p:cNvSpPr>
          <p:nvPr>
            <p:ph type="title"/>
          </p:nvPr>
        </p:nvSpPr>
        <p:spPr>
          <a:xfrm>
            <a:off x="1128565" y="0"/>
            <a:ext cx="11211560" cy="2108200"/>
          </a:xfrm>
          <a:prstGeom prst="rect">
            <a:avLst/>
          </a:prstGeom>
        </p:spPr>
        <p:txBody>
          <a:bodyPr/>
          <a:lstStyle>
            <a:lvl1pPr defTabSz="508254">
              <a:defRPr sz="6264"/>
            </a:lvl1pPr>
          </a:lstStyle>
          <a:p>
            <a:r>
              <a:rPr sz="5900" b="1" dirty="0" err="1">
                <a:solidFill>
                  <a:srgbClr val="FF0000"/>
                </a:solidFill>
                <a:latin typeface="微软雅黑" panose="020B0503020204020204" pitchFamily="34" charset="-122"/>
                <a:ea typeface="微软雅黑" panose="020B0503020204020204" pitchFamily="34" charset="-122"/>
              </a:rPr>
              <a:t>误区</a:t>
            </a:r>
            <a:r>
              <a:rPr lang="zh-CN" altLang="en-US" sz="5900" b="1" dirty="0">
                <a:solidFill>
                  <a:srgbClr val="FF0000"/>
                </a:solidFill>
                <a:latin typeface="微软雅黑" panose="020B0503020204020204" pitchFamily="34" charset="-122"/>
                <a:ea typeface="微软雅黑" panose="020B0503020204020204" pitchFamily="34" charset="-122"/>
              </a:rPr>
              <a:t>四</a:t>
            </a:r>
            <a:r>
              <a:rPr sz="5900" b="1" dirty="0">
                <a:solidFill>
                  <a:srgbClr val="FF0000"/>
                </a:solidFill>
                <a:latin typeface="微软雅黑" panose="020B0503020204020204" pitchFamily="34" charset="-122"/>
                <a:ea typeface="微软雅黑" panose="020B0503020204020204" pitchFamily="34" charset="-122"/>
              </a:rPr>
              <a:t>：</a:t>
            </a:r>
            <a:r>
              <a:rPr sz="5900" b="1" dirty="0" err="1">
                <a:solidFill>
                  <a:srgbClr val="FF0000"/>
                </a:solidFill>
                <a:latin typeface="微软雅黑" panose="020B0503020204020204" pitchFamily="34" charset="-122"/>
                <a:ea typeface="微软雅黑" panose="020B0503020204020204" pitchFamily="34" charset="-122"/>
              </a:rPr>
              <a:t>金钱玛门，躲避试探</a:t>
            </a:r>
            <a:r>
              <a:rPr sz="5900" b="1" dirty="0">
                <a:solidFill>
                  <a:srgbClr val="FF0000"/>
                </a:solidFill>
                <a:latin typeface="微软雅黑" panose="020B0503020204020204" pitchFamily="34" charset="-122"/>
                <a:ea typeface="微软雅黑" panose="020B0503020204020204" pitchFamily="34" charset="-122"/>
              </a:rPr>
              <a:t>？</a:t>
            </a:r>
          </a:p>
        </p:txBody>
      </p:sp>
      <p:sp>
        <p:nvSpPr>
          <p:cNvPr id="185" name="路加福音16:1 耶稣又对门徒说：“有一个财主的管家，别人向他主人告他浪费主人的财物。16:2 主人叫他来，对他说：‘我听见你这事怎么样呢？把你所经管的交代明白，因你不能再作我的管家。’16:3 那管家心里说：‘主人辞我，不用我再作管家，我将来作什么？锄地呢？无力；讨饭呢？怕羞。16:4 我知道怎么行，好叫人在我不作管家之后，接我到他们家里去。’16:5 于是把欠他主人债的，一个一个地叫了来，问头一个说：‘你欠我主人多少？’16:6 他说：‘一百篓油(每篓约五十斤)。’管家说：‘拿你的帐，快坐下，写五十。’16:7 又问一个说：‘你欠多少？’他说：‘一百石麦子。’管家说：‘拿你的帐，写八十。’16:8 主人就夸奖这不义的管家作事聪明；因为今世之子，在世事之上，较比光明之子更加聪明。16:9 我又告诉你们，要借着那不义的钱财结交朋友，到了钱财无用的时候，他们可以接你们到永存的帐幕里去。16:10 人在最小的事上忠心，在大事上也忠心；在最小的事上不义，在大事上也不义。16:11 倘若你们在不义的钱财上不忠心，谁还把那真实的钱财托付你们呢？16:12 倘若你们在别人的东西上不忠心，谁还把你们自己的东西给你们呢？16:13 一个仆人不能事奉两个主；不是恶这个爱那个，就是重这个轻那个。你们不能又事奉 神，又事奉玛门。”"/>
          <p:cNvSpPr txBox="1">
            <a:spLocks noGrp="1"/>
          </p:cNvSpPr>
          <p:nvPr>
            <p:ph type="body" idx="1"/>
          </p:nvPr>
        </p:nvSpPr>
        <p:spPr>
          <a:xfrm>
            <a:off x="845695" y="1493520"/>
            <a:ext cx="11494430" cy="7265944"/>
          </a:xfrm>
          <a:prstGeom prst="rect">
            <a:avLst/>
          </a:prstGeom>
        </p:spPr>
        <p:txBody>
          <a:bodyPr>
            <a:normAutofit/>
          </a:bodyPr>
          <a:lstStyle>
            <a:lvl1pPr marL="277240" indent="-277240" defTabSz="344677">
              <a:spcBef>
                <a:spcPts val="1700"/>
              </a:spcBef>
              <a:buBlip>
                <a:blip r:embed="rId2"/>
              </a:buBlip>
              <a:defRPr sz="2241"/>
            </a:lvl1pPr>
          </a:lstStyle>
          <a:p>
            <a:r>
              <a:rPr sz="3500" b="1" dirty="0">
                <a:latin typeface="微软雅黑" panose="020B0503020204020204" pitchFamily="34" charset="-122"/>
                <a:ea typeface="微软雅黑" panose="020B0503020204020204" pitchFamily="34" charset="-122"/>
              </a:rPr>
              <a:t>路加福音16:1 耶稣又对门徒说：“有一个财主的管家，别人向他主人告他浪费主人的财物。16:2 主人叫他来，对他说：‘我听见你这事怎么样呢？把你所经管的交代明白，因你不能再作我的管家。’16:3 那管家心里说：‘主人辞我，不用我再作管家，我将来作什么？锄地呢？无力；讨饭呢？怕羞。16:4 我知道怎么行，好叫人在我不作管家之后，接我到他们家里去。’16:5 于是把欠他主人债的，一个一个地叫了来，问头一个说：‘你欠我主人多少？’16:6 </a:t>
            </a:r>
            <a:r>
              <a:rPr sz="3500" b="1" dirty="0" err="1">
                <a:latin typeface="微软雅黑" panose="020B0503020204020204" pitchFamily="34" charset="-122"/>
                <a:ea typeface="微软雅黑" panose="020B0503020204020204" pitchFamily="34" charset="-122"/>
              </a:rPr>
              <a:t>他说</a:t>
            </a:r>
            <a:r>
              <a:rPr sz="3500" b="1" dirty="0">
                <a:latin typeface="微软雅黑" panose="020B0503020204020204" pitchFamily="34" charset="-122"/>
                <a:ea typeface="微软雅黑" panose="020B0503020204020204" pitchFamily="34" charset="-122"/>
              </a:rPr>
              <a:t>：‘</a:t>
            </a:r>
            <a:r>
              <a:rPr sz="3500" b="1" dirty="0" err="1">
                <a:latin typeface="微软雅黑" panose="020B0503020204020204" pitchFamily="34" charset="-122"/>
                <a:ea typeface="微软雅黑" panose="020B0503020204020204" pitchFamily="34" charset="-122"/>
              </a:rPr>
              <a:t>一百篓油</a:t>
            </a:r>
            <a:r>
              <a:rPr sz="3500" b="1" dirty="0">
                <a:latin typeface="微软雅黑" panose="020B0503020204020204" pitchFamily="34" charset="-122"/>
                <a:ea typeface="微软雅黑" panose="020B0503020204020204" pitchFamily="34" charset="-122"/>
              </a:rPr>
              <a:t>(</a:t>
            </a:r>
            <a:r>
              <a:rPr sz="3500" b="1" dirty="0" err="1">
                <a:latin typeface="微软雅黑" panose="020B0503020204020204" pitchFamily="34" charset="-122"/>
                <a:ea typeface="微软雅黑" panose="020B0503020204020204" pitchFamily="34" charset="-122"/>
              </a:rPr>
              <a:t>每篓约五十斤</a:t>
            </a:r>
            <a:r>
              <a:rPr sz="3500" b="1" dirty="0">
                <a:latin typeface="微软雅黑" panose="020B0503020204020204" pitchFamily="34" charset="-122"/>
                <a:ea typeface="微软雅黑" panose="020B0503020204020204" pitchFamily="34" charset="-122"/>
              </a:rPr>
              <a:t>)。’管家说：‘拿你的帐，快坐下，写五十。’16:7 又问一个说：‘你欠多少？’他说：‘一百石麦子。’管家说：‘</a:t>
            </a:r>
            <a:r>
              <a:rPr sz="3500" b="1" dirty="0" err="1">
                <a:latin typeface="微软雅黑" panose="020B0503020204020204" pitchFamily="34" charset="-122"/>
                <a:ea typeface="微软雅黑" panose="020B0503020204020204" pitchFamily="34" charset="-122"/>
              </a:rPr>
              <a:t>拿你的帐，写八十</a:t>
            </a:r>
            <a:r>
              <a:rPr sz="3500" b="1" dirty="0">
                <a:latin typeface="微软雅黑" panose="020B0503020204020204" pitchFamily="34" charset="-122"/>
                <a:ea typeface="微软雅黑" panose="020B0503020204020204" pitchFamily="34" charset="-122"/>
              </a:rPr>
              <a: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误区三：金钱玛门，躲避试探？"/>
          <p:cNvSpPr txBox="1">
            <a:spLocks noGrp="1"/>
          </p:cNvSpPr>
          <p:nvPr>
            <p:ph type="title"/>
          </p:nvPr>
        </p:nvSpPr>
        <p:spPr>
          <a:xfrm>
            <a:off x="1128565" y="0"/>
            <a:ext cx="11211560" cy="2108200"/>
          </a:xfrm>
          <a:prstGeom prst="rect">
            <a:avLst/>
          </a:prstGeom>
        </p:spPr>
        <p:txBody>
          <a:bodyPr/>
          <a:lstStyle>
            <a:lvl1pPr defTabSz="508254">
              <a:defRPr sz="6264"/>
            </a:lvl1pPr>
          </a:lstStyle>
          <a:p>
            <a:r>
              <a:rPr sz="5900" b="1" dirty="0" err="1">
                <a:latin typeface="微软雅黑" panose="020B0503020204020204" pitchFamily="34" charset="-122"/>
                <a:ea typeface="微软雅黑" panose="020B0503020204020204" pitchFamily="34" charset="-122"/>
              </a:rPr>
              <a:t>误区</a:t>
            </a:r>
            <a:r>
              <a:rPr lang="zh-CN" altLang="en-US" sz="5900" b="1" dirty="0">
                <a:latin typeface="微软雅黑" panose="020B0503020204020204" pitchFamily="34" charset="-122"/>
                <a:ea typeface="微软雅黑" panose="020B0503020204020204" pitchFamily="34" charset="-122"/>
              </a:rPr>
              <a:t>四</a:t>
            </a:r>
            <a:r>
              <a:rPr sz="5900" b="1" dirty="0">
                <a:latin typeface="微软雅黑" panose="020B0503020204020204" pitchFamily="34" charset="-122"/>
                <a:ea typeface="微软雅黑" panose="020B0503020204020204" pitchFamily="34" charset="-122"/>
              </a:rPr>
              <a:t>：</a:t>
            </a:r>
            <a:r>
              <a:rPr sz="5900" b="1" dirty="0" err="1">
                <a:latin typeface="微软雅黑" panose="020B0503020204020204" pitchFamily="34" charset="-122"/>
                <a:ea typeface="微软雅黑" panose="020B0503020204020204" pitchFamily="34" charset="-122"/>
              </a:rPr>
              <a:t>金钱玛门，躲避试探</a:t>
            </a:r>
            <a:r>
              <a:rPr sz="5900" b="1" dirty="0">
                <a:latin typeface="微软雅黑" panose="020B0503020204020204" pitchFamily="34" charset="-122"/>
                <a:ea typeface="微软雅黑" panose="020B0503020204020204" pitchFamily="34" charset="-122"/>
              </a:rPr>
              <a:t>？</a:t>
            </a:r>
          </a:p>
        </p:txBody>
      </p:sp>
      <p:sp>
        <p:nvSpPr>
          <p:cNvPr id="185" name="路加福音16:1 耶稣又对门徒说：“有一个财主的管家，别人向他主人告他浪费主人的财物。16:2 主人叫他来，对他说：‘我听见你这事怎么样呢？把你所经管的交代明白，因你不能再作我的管家。’16:3 那管家心里说：‘主人辞我，不用我再作管家，我将来作什么？锄地呢？无力；讨饭呢？怕羞。16:4 我知道怎么行，好叫人在我不作管家之后，接我到他们家里去。’16:5 于是把欠他主人债的，一个一个地叫了来，问头一个说：‘你欠我主人多少？’16:6 他说：‘一百篓油(每篓约五十斤)。’管家说：‘拿你的帐，快坐下，写五十。’16:7 又问一个说：‘你欠多少？’他说：‘一百石麦子。’管家说：‘拿你的帐，写八十。’16:8 主人就夸奖这不义的管家作事聪明；因为今世之子，在世事之上，较比光明之子更加聪明。16:9 我又告诉你们，要借着那不义的钱财结交朋友，到了钱财无用的时候，他们可以接你们到永存的帐幕里去。16:10 人在最小的事上忠心，在大事上也忠心；在最小的事上不义，在大事上也不义。16:11 倘若你们在不义的钱财上不忠心，谁还把那真实的钱财托付你们呢？16:12 倘若你们在别人的东西上不忠心，谁还把你们自己的东西给你们呢？16:13 一个仆人不能事奉两个主；不是恶这个爱那个，就是重这个轻那个。你们不能又事奉 神，又事奉玛门。”"/>
          <p:cNvSpPr txBox="1">
            <a:spLocks noGrp="1"/>
          </p:cNvSpPr>
          <p:nvPr>
            <p:ph type="body" idx="1"/>
          </p:nvPr>
        </p:nvSpPr>
        <p:spPr>
          <a:xfrm>
            <a:off x="845695" y="1524000"/>
            <a:ext cx="11494430" cy="7265944"/>
          </a:xfrm>
          <a:prstGeom prst="rect">
            <a:avLst/>
          </a:prstGeom>
        </p:spPr>
        <p:txBody>
          <a:bodyPr>
            <a:normAutofit/>
          </a:bodyPr>
          <a:lstStyle>
            <a:lvl1pPr marL="277240" indent="-277240" defTabSz="344677">
              <a:spcBef>
                <a:spcPts val="1700"/>
              </a:spcBef>
              <a:buBlip>
                <a:blip r:embed="rId2"/>
              </a:buBlip>
              <a:defRPr sz="2241"/>
            </a:lvl1pPr>
          </a:lstStyle>
          <a:p>
            <a:r>
              <a:rPr sz="3500" b="1" dirty="0">
                <a:latin typeface="微软雅黑" panose="020B0503020204020204" pitchFamily="34" charset="-122"/>
                <a:ea typeface="微软雅黑" panose="020B0503020204020204" pitchFamily="34" charset="-122"/>
              </a:rPr>
              <a:t>16:8 主人就夸奖这不义的管家作事聪明；因为今世之子，在世事之上，较比光明之子更加聪明。16:9 我又告诉你们，要借着那不义的钱财结交朋友，到了钱财无用的时候，他们可以接你们到永存的帐幕里去。16:10 人在最小的事上忠心，在大事上也忠心；在最小的事上不义，在大事上也不义。16:11 倘若你们在不义的钱财上不忠心，谁还把那真实的钱财托付你们呢？16:12 倘若你们在别人的东西上不忠心，谁还把你们自己的东西给你们呢？16:13 </a:t>
            </a:r>
            <a:r>
              <a:rPr sz="3500" b="1" dirty="0" err="1">
                <a:latin typeface="微软雅黑" panose="020B0503020204020204" pitchFamily="34" charset="-122"/>
                <a:ea typeface="微软雅黑" panose="020B0503020204020204" pitchFamily="34" charset="-122"/>
              </a:rPr>
              <a:t>一个仆人不能事奉两个主；不是恶这个爱那个，就是重这个轻那个。你们不能又事奉</a:t>
            </a:r>
            <a:r>
              <a:rPr sz="3500" b="1" dirty="0">
                <a:latin typeface="微软雅黑" panose="020B0503020204020204" pitchFamily="34" charset="-122"/>
                <a:ea typeface="微软雅黑" panose="020B0503020204020204" pitchFamily="34" charset="-122"/>
              </a:rPr>
              <a:t>　</a:t>
            </a:r>
            <a:r>
              <a:rPr sz="3500" b="1" dirty="0" err="1">
                <a:latin typeface="微软雅黑" panose="020B0503020204020204" pitchFamily="34" charset="-122"/>
                <a:ea typeface="微软雅黑" panose="020B0503020204020204" pitchFamily="34" charset="-122"/>
              </a:rPr>
              <a:t>神，又事奉玛门</a:t>
            </a:r>
            <a:r>
              <a:rPr sz="3500" b="1"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93014493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管家使命，需要精明"/>
          <p:cNvSpPr txBox="1">
            <a:spLocks noGrp="1"/>
          </p:cNvSpPr>
          <p:nvPr>
            <p:ph type="title"/>
          </p:nvPr>
        </p:nvSpPr>
        <p:spPr>
          <a:xfrm>
            <a:off x="1270000" y="330200"/>
            <a:ext cx="10464800" cy="2108200"/>
          </a:xfrm>
          <a:prstGeom prst="rect">
            <a:avLst/>
          </a:prstGeom>
        </p:spPr>
        <p:txBody>
          <a:bodyPr/>
          <a:lstStyle/>
          <a:p>
            <a:r>
              <a:rPr sz="5900" b="1" dirty="0" err="1">
                <a:latin typeface="微软雅黑" panose="020B0503020204020204" pitchFamily="34" charset="-122"/>
                <a:ea typeface="微软雅黑" panose="020B0503020204020204" pitchFamily="34" charset="-122"/>
              </a:rPr>
              <a:t>管家使命，需要精明</a:t>
            </a:r>
            <a:endParaRPr sz="5900" b="1" dirty="0">
              <a:latin typeface="微软雅黑" panose="020B0503020204020204" pitchFamily="34" charset="-122"/>
              <a:ea typeface="微软雅黑" panose="020B0503020204020204" pitchFamily="34" charset="-122"/>
            </a:endParaRPr>
          </a:p>
        </p:txBody>
      </p:sp>
      <p:sp>
        <p:nvSpPr>
          <p:cNvPr id="188" name="世上之事，特指世代（genea,同类，时代 ）…"/>
          <p:cNvSpPr txBox="1">
            <a:spLocks noGrp="1"/>
          </p:cNvSpPr>
          <p:nvPr>
            <p:ph type="body" idx="1"/>
          </p:nvPr>
        </p:nvSpPr>
        <p:spPr>
          <a:xfrm>
            <a:off x="1270000" y="2087880"/>
            <a:ext cx="10464800" cy="7335520"/>
          </a:xfrm>
          <a:prstGeom prst="rect">
            <a:avLst/>
          </a:prstGeom>
        </p:spPr>
        <p:txBody>
          <a:bodyPr>
            <a:normAutofit fontScale="77500" lnSpcReduction="20000"/>
          </a:bodyPr>
          <a:lstStyle/>
          <a:p>
            <a:pPr marL="451104" indent="-451104" defTabSz="560831">
              <a:lnSpc>
                <a:spcPct val="110000"/>
              </a:lnSpc>
              <a:spcBef>
                <a:spcPts val="2800"/>
              </a:spcBef>
              <a:defRPr sz="3648"/>
            </a:pPr>
            <a:r>
              <a:rPr sz="4800" b="1" dirty="0" err="1">
                <a:latin typeface="微软雅黑" panose="020B0503020204020204" pitchFamily="34" charset="-122"/>
                <a:ea typeface="微软雅黑" panose="020B0503020204020204" pitchFamily="34" charset="-122"/>
              </a:rPr>
              <a:t>世上之事，特指世代（genea,同类，时代</a:t>
            </a:r>
            <a:r>
              <a:rPr sz="4800" b="1" dirty="0">
                <a:latin typeface="微软雅黑" panose="020B0503020204020204" pitchFamily="34" charset="-122"/>
                <a:ea typeface="微软雅黑" panose="020B0503020204020204" pitchFamily="34" charset="-122"/>
              </a:rPr>
              <a:t> ）</a:t>
            </a:r>
          </a:p>
          <a:p>
            <a:pPr marL="451104" indent="-451104" defTabSz="560831">
              <a:lnSpc>
                <a:spcPct val="110000"/>
              </a:lnSpc>
              <a:spcBef>
                <a:spcPts val="2800"/>
              </a:spcBef>
              <a:defRPr sz="3648"/>
            </a:pPr>
            <a:r>
              <a:rPr sz="4800" b="1" dirty="0" err="1">
                <a:latin typeface="微软雅黑" panose="020B0503020204020204" pitchFamily="34" charset="-122"/>
                <a:ea typeface="微软雅黑" panose="020B0503020204020204" pitchFamily="34" charset="-122"/>
              </a:rPr>
              <a:t>不义管家，行事精明</a:t>
            </a:r>
            <a:endParaRPr sz="4800" b="1" dirty="0">
              <a:latin typeface="微软雅黑" panose="020B0503020204020204" pitchFamily="34" charset="-122"/>
              <a:ea typeface="微软雅黑" panose="020B0503020204020204" pitchFamily="34" charset="-122"/>
            </a:endParaRPr>
          </a:p>
          <a:p>
            <a:pPr marL="451104" indent="-451104" defTabSz="560831">
              <a:lnSpc>
                <a:spcPct val="110000"/>
              </a:lnSpc>
              <a:spcBef>
                <a:spcPts val="2800"/>
              </a:spcBef>
              <a:defRPr sz="3648"/>
            </a:pPr>
            <a:r>
              <a:rPr sz="4800" b="1" dirty="0" err="1">
                <a:latin typeface="微软雅黑" panose="020B0503020204020204" pitchFamily="34" charset="-122"/>
                <a:ea typeface="微软雅黑" panose="020B0503020204020204" pitchFamily="34" charset="-122"/>
              </a:rPr>
              <a:t>品格不齿，管理神肯</a:t>
            </a:r>
            <a:endParaRPr sz="4800" b="1" dirty="0">
              <a:latin typeface="微软雅黑" panose="020B0503020204020204" pitchFamily="34" charset="-122"/>
              <a:ea typeface="微软雅黑" panose="020B0503020204020204" pitchFamily="34" charset="-122"/>
            </a:endParaRPr>
          </a:p>
          <a:p>
            <a:pPr marL="451104" indent="-451104" defTabSz="560831">
              <a:lnSpc>
                <a:spcPct val="110000"/>
              </a:lnSpc>
              <a:spcBef>
                <a:spcPts val="2800"/>
              </a:spcBef>
              <a:defRPr sz="3648"/>
            </a:pPr>
            <a:r>
              <a:rPr sz="4800" b="1" dirty="0" err="1">
                <a:latin typeface="微软雅黑" panose="020B0503020204020204" pitchFamily="34" charset="-122"/>
                <a:ea typeface="微软雅黑" panose="020B0503020204020204" pitchFamily="34" charset="-122"/>
              </a:rPr>
              <a:t>世上钱币，天国无用</a:t>
            </a:r>
            <a:endParaRPr sz="4800" b="1" dirty="0">
              <a:latin typeface="微软雅黑" panose="020B0503020204020204" pitchFamily="34" charset="-122"/>
              <a:ea typeface="微软雅黑" panose="020B0503020204020204" pitchFamily="34" charset="-122"/>
            </a:endParaRPr>
          </a:p>
          <a:p>
            <a:pPr marL="451104" indent="-451104" defTabSz="560831">
              <a:lnSpc>
                <a:spcPct val="110000"/>
              </a:lnSpc>
              <a:spcBef>
                <a:spcPts val="2800"/>
              </a:spcBef>
              <a:defRPr sz="3648"/>
            </a:pPr>
            <a:r>
              <a:rPr sz="4800" b="1" dirty="0" err="1">
                <a:latin typeface="微软雅黑" panose="020B0503020204020204" pitchFamily="34" charset="-122"/>
                <a:ea typeface="微软雅黑" panose="020B0503020204020204" pitchFamily="34" charset="-122"/>
              </a:rPr>
              <a:t>今世功用，广结良友</a:t>
            </a:r>
            <a:endParaRPr sz="4800" b="1" dirty="0">
              <a:latin typeface="微软雅黑" panose="020B0503020204020204" pitchFamily="34" charset="-122"/>
              <a:ea typeface="微软雅黑" panose="020B0503020204020204" pitchFamily="34" charset="-122"/>
            </a:endParaRPr>
          </a:p>
          <a:p>
            <a:pPr marL="451104" indent="-451104" defTabSz="560831">
              <a:lnSpc>
                <a:spcPct val="110000"/>
              </a:lnSpc>
              <a:spcBef>
                <a:spcPts val="2800"/>
              </a:spcBef>
              <a:defRPr sz="3648"/>
            </a:pPr>
            <a:r>
              <a:rPr sz="4800" b="1" dirty="0" err="1">
                <a:latin typeface="微软雅黑" panose="020B0503020204020204" pitchFamily="34" charset="-122"/>
                <a:ea typeface="微软雅黑" panose="020B0503020204020204" pitchFamily="34" charset="-122"/>
              </a:rPr>
              <a:t>新生驭钱，取用有道</a:t>
            </a:r>
            <a:endParaRPr sz="4800" b="1" dirty="0">
              <a:latin typeface="微软雅黑" panose="020B0503020204020204" pitchFamily="34" charset="-122"/>
              <a:ea typeface="微软雅黑" panose="020B0503020204020204" pitchFamily="34" charset="-122"/>
            </a:endParaRPr>
          </a:p>
          <a:p>
            <a:pPr marL="451104" indent="-451104" defTabSz="560831">
              <a:lnSpc>
                <a:spcPct val="110000"/>
              </a:lnSpc>
              <a:spcBef>
                <a:spcPts val="2800"/>
              </a:spcBef>
              <a:defRPr sz="3648"/>
            </a:pPr>
            <a:r>
              <a:rPr sz="4800" b="1" dirty="0" err="1">
                <a:latin typeface="微软雅黑" panose="020B0503020204020204" pitchFamily="34" charset="-122"/>
                <a:ea typeface="微软雅黑" panose="020B0503020204020204" pitchFamily="34" charset="-122"/>
              </a:rPr>
              <a:t>忠心福音，化为天财</a:t>
            </a:r>
            <a:endParaRPr sz="4800" b="1" dirty="0">
              <a:latin typeface="微软雅黑" panose="020B0503020204020204" pitchFamily="34" charset="-122"/>
              <a:ea typeface="微软雅黑" panose="020B0503020204020204" pitchFamily="34" charset="-122"/>
            </a:endParaRPr>
          </a:p>
          <a:p>
            <a:pPr marL="451104" indent="-451104" defTabSz="560831">
              <a:lnSpc>
                <a:spcPct val="110000"/>
              </a:lnSpc>
              <a:spcBef>
                <a:spcPts val="2800"/>
              </a:spcBef>
              <a:defRPr sz="3648"/>
            </a:pPr>
            <a:r>
              <a:rPr sz="4800" b="1" dirty="0" err="1">
                <a:latin typeface="微软雅黑" panose="020B0503020204020204" pitchFamily="34" charset="-122"/>
                <a:ea typeface="微软雅黑" panose="020B0503020204020204" pitchFamily="34" charset="-122"/>
              </a:rPr>
              <a:t>光明之子，取财正道</a:t>
            </a:r>
            <a:endParaRPr sz="48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FE8C4D41-DBCC-45C0-A75A-5C26C521E804}"/>
              </a:ext>
            </a:extLst>
          </p:cNvPr>
          <p:cNvSpPr/>
          <p:nvPr/>
        </p:nvSpPr>
        <p:spPr>
          <a:xfrm>
            <a:off x="9682203" y="4730570"/>
            <a:ext cx="1107996" cy="1200329"/>
          </a:xfrm>
          <a:prstGeom prst="rect">
            <a:avLst/>
          </a:prstGeom>
          <a:noFill/>
        </p:spPr>
        <p:txBody>
          <a:bodyPr wrap="none" lIns="91440" tIns="45720" rIns="91440" bIns="45720">
            <a:spAutoFit/>
          </a:bodyPr>
          <a:lstStyle/>
          <a:p>
            <a:pPr algn="ctr"/>
            <a:r>
              <a:rPr lang="zh-CN" altLang="en-US" sz="7200" b="1" dirty="0">
                <a:solidFill>
                  <a:srgbClr val="7030A0"/>
                </a:solidFill>
                <a:latin typeface="微软雅黑" panose="020B0503020204020204" pitchFamily="34" charset="-122"/>
                <a:ea typeface="微软雅黑" panose="020B0503020204020204" pitchFamily="34" charset="-122"/>
              </a:rPr>
              <a:t>管</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案例1：福莱鸡的天国企业文化"/>
          <p:cNvSpPr txBox="1">
            <a:spLocks noGrp="1"/>
          </p:cNvSpPr>
          <p:nvPr>
            <p:ph type="title"/>
          </p:nvPr>
        </p:nvSpPr>
        <p:spPr>
          <a:xfrm>
            <a:off x="1026160" y="22860"/>
            <a:ext cx="10464800" cy="2108200"/>
          </a:xfrm>
          <a:prstGeom prst="rect">
            <a:avLst/>
          </a:prstGeom>
        </p:spPr>
        <p:txBody>
          <a:bodyPr>
            <a:normAutofit/>
          </a:bodyPr>
          <a:lstStyle>
            <a:lvl1pPr defTabSz="496570">
              <a:defRPr sz="6120"/>
            </a:lvl1pPr>
          </a:lstStyle>
          <a:p>
            <a:r>
              <a:rPr lang="zh-CN" altLang="en-US" sz="5900" b="1" dirty="0">
                <a:latin typeface="微软雅黑" panose="020B0503020204020204" pitchFamily="34" charset="-122"/>
                <a:ea typeface="微软雅黑" panose="020B0503020204020204" pitchFamily="34" charset="-122"/>
              </a:rPr>
              <a:t>样板</a:t>
            </a:r>
            <a:r>
              <a:rPr sz="5900" b="1" dirty="0">
                <a:latin typeface="微软雅黑" panose="020B0503020204020204" pitchFamily="34" charset="-122"/>
                <a:ea typeface="微软雅黑" panose="020B0503020204020204" pitchFamily="34" charset="-122"/>
              </a:rPr>
              <a:t>1：福</a:t>
            </a:r>
            <a:r>
              <a:rPr lang="zh-CN" altLang="en-US" sz="5900" b="1" dirty="0">
                <a:latin typeface="微软雅黑" panose="020B0503020204020204" pitchFamily="34" charset="-122"/>
                <a:ea typeface="微软雅黑" panose="020B0503020204020204" pitchFamily="34" charset="-122"/>
              </a:rPr>
              <a:t>来</a:t>
            </a:r>
            <a:r>
              <a:rPr sz="5900" b="1" dirty="0" err="1">
                <a:latin typeface="微软雅黑" panose="020B0503020204020204" pitchFamily="34" charset="-122"/>
                <a:ea typeface="微软雅黑" panose="020B0503020204020204" pitchFamily="34" charset="-122"/>
              </a:rPr>
              <a:t>鸡的天国企业文化</a:t>
            </a:r>
            <a:endParaRPr sz="5900" b="1" dirty="0">
              <a:latin typeface="微软雅黑" panose="020B0503020204020204" pitchFamily="34" charset="-122"/>
              <a:ea typeface="微软雅黑" panose="020B0503020204020204" pitchFamily="34" charset="-122"/>
            </a:endParaRPr>
          </a:p>
        </p:txBody>
      </p:sp>
      <p:sp>
        <p:nvSpPr>
          <p:cNvPr id="191" name="福来鸡（Chick-fil-A）CEO…"/>
          <p:cNvSpPr txBox="1">
            <a:spLocks noGrp="1"/>
          </p:cNvSpPr>
          <p:nvPr>
            <p:ph type="body" idx="1"/>
          </p:nvPr>
        </p:nvSpPr>
        <p:spPr>
          <a:xfrm>
            <a:off x="812800" y="1844040"/>
            <a:ext cx="11059160" cy="6832600"/>
          </a:xfrm>
          <a:prstGeom prst="rect">
            <a:avLst/>
          </a:prstGeom>
        </p:spPr>
        <p:txBody>
          <a:bodyPr/>
          <a:lstStyle/>
          <a:p>
            <a:pPr marL="0" indent="0">
              <a:buNone/>
            </a:pPr>
            <a:r>
              <a:rPr sz="3400" b="1" dirty="0" err="1">
                <a:latin typeface="微软雅黑" panose="020B0503020204020204" pitchFamily="34" charset="-122"/>
                <a:ea typeface="微软雅黑" panose="020B0503020204020204" pitchFamily="34" charset="-122"/>
              </a:rPr>
              <a:t>福来鸡（Chick-fil-A）CEO丹.凯西</a:t>
            </a:r>
            <a:r>
              <a:rPr sz="3400" b="1" dirty="0">
                <a:latin typeface="微软雅黑" panose="020B0503020204020204" pitchFamily="34" charset="-122"/>
                <a:ea typeface="微软雅黑" panose="020B0503020204020204" pitchFamily="34" charset="-122"/>
              </a:rPr>
              <a:t> 说道：“在我们看来，做生意不仅仅是为了赚钱，比赚钱更重要的是让福来鸡对他人产生正面积极的影响力，并且活出我们的价值观。”简言之，做生意不仅仅只是赚钱，而是要活出使命。使命比经济动机更重要；人比经营成果的数字更重要；承诺比合格的管理更重要</a:t>
            </a:r>
            <a:r>
              <a:rPr dirty="0"/>
              <a:t>。</a:t>
            </a:r>
            <a:endParaRPr lang="en-US" altLang="zh-SG" dirty="0"/>
          </a:p>
          <a:p>
            <a:pPr marL="0" indent="0">
              <a:buNone/>
            </a:pPr>
            <a:endParaRPr lang="en-US" altLang="zh-SG" dirty="0"/>
          </a:p>
          <a:p>
            <a:pPr>
              <a:buBlip>
                <a:blip r:embed="rId2"/>
              </a:buBlip>
            </a:pPr>
            <a:endParaRPr lang="en-US" altLang="zh-SG" dirty="0"/>
          </a:p>
          <a:p>
            <a:pPr>
              <a:buBlip>
                <a:blip r:embed="rId2"/>
              </a:buBlip>
            </a:pPr>
            <a:endParaRPr dirty="0"/>
          </a:p>
        </p:txBody>
      </p:sp>
      <p:pic>
        <p:nvPicPr>
          <p:cNvPr id="3" name="图片 2">
            <a:extLst>
              <a:ext uri="{FF2B5EF4-FFF2-40B4-BE49-F238E27FC236}">
                <a16:creationId xmlns:a16="http://schemas.microsoft.com/office/drawing/2014/main" id="{A00FED2B-35AF-4457-B21A-88B0AFDFCF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18" t="6510" r="4024" b="17501"/>
          <a:stretch/>
        </p:blipFill>
        <p:spPr>
          <a:xfrm>
            <a:off x="5447556" y="5059680"/>
            <a:ext cx="7557243" cy="4693920"/>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简介"/>
          <p:cNvSpPr txBox="1">
            <a:spLocks noGrp="1"/>
          </p:cNvSpPr>
          <p:nvPr>
            <p:ph type="title"/>
          </p:nvPr>
        </p:nvSpPr>
        <p:spPr>
          <a:xfrm>
            <a:off x="1127760" y="299720"/>
            <a:ext cx="10464800" cy="2108200"/>
          </a:xfrm>
          <a:prstGeom prst="rect">
            <a:avLst/>
          </a:prstGeom>
        </p:spPr>
        <p:txBody>
          <a:bodyPr/>
          <a:lstStyle/>
          <a:p>
            <a:r>
              <a:rPr sz="5900" b="1" dirty="0" err="1">
                <a:latin typeface="微软雅黑" panose="020B0503020204020204" pitchFamily="34" charset="-122"/>
                <a:ea typeface="微软雅黑" panose="020B0503020204020204" pitchFamily="34" charset="-122"/>
              </a:rPr>
              <a:t>简介</a:t>
            </a:r>
            <a:endParaRPr sz="5900" b="1" dirty="0">
              <a:latin typeface="微软雅黑" panose="020B0503020204020204" pitchFamily="34" charset="-122"/>
              <a:ea typeface="微软雅黑" panose="020B0503020204020204" pitchFamily="34" charset="-122"/>
            </a:endParaRPr>
          </a:p>
        </p:txBody>
      </p:sp>
      <p:sp>
        <p:nvSpPr>
          <p:cNvPr id="194" name="福来鸡是美国第二大鸡肉快餐服务连锁企业，是楚埃.凯西（Truett Cathy）在乔治亚州创办的私人速食店，1967年在亚特兰大创立第一家分店，基于基督教价值观的公司文化和独到的营销策略令该公司取得迅猛的发展：现在是全美第二大鸡肉快餐连锁店，在美国有1600家分店、6万名员工，创造了40多年来业绩连续增长的商业奇迹。这个星期日不营业的企业发展迅速，令世界任何一家餐饮企业望尘莫及。"/>
          <p:cNvSpPr txBox="1">
            <a:spLocks noGrp="1"/>
          </p:cNvSpPr>
          <p:nvPr>
            <p:ph type="body" idx="1"/>
          </p:nvPr>
        </p:nvSpPr>
        <p:spPr>
          <a:xfrm>
            <a:off x="894080" y="1907540"/>
            <a:ext cx="11216640" cy="5938520"/>
          </a:xfrm>
          <a:prstGeom prst="rect">
            <a:avLst/>
          </a:prstGeom>
        </p:spPr>
        <p:txBody>
          <a:bodyPr>
            <a:normAutofit lnSpcReduction="10000"/>
          </a:bodyPr>
          <a:lstStyle>
            <a:lvl1pPr marL="422909" indent="-422909" defTabSz="525779">
              <a:spcBef>
                <a:spcPts val="2700"/>
              </a:spcBef>
              <a:buBlip>
                <a:blip r:embed="rId2"/>
              </a:buBlip>
              <a:defRPr sz="3420"/>
            </a:lvl1pPr>
          </a:lstStyle>
          <a:p>
            <a:pPr marL="0" indent="0">
              <a:buNone/>
            </a:pPr>
            <a:r>
              <a:rPr sz="3400" b="1" dirty="0" err="1">
                <a:latin typeface="微软雅黑" panose="020B0503020204020204" pitchFamily="34" charset="-122"/>
                <a:ea typeface="微软雅黑" panose="020B0503020204020204" pitchFamily="34" charset="-122"/>
              </a:rPr>
              <a:t>福来鸡是美国第二大鸡肉快餐服务连锁企业，是楚埃.凯西（Truett</a:t>
            </a:r>
            <a:r>
              <a:rPr sz="3400" b="1" dirty="0">
                <a:latin typeface="微软雅黑" panose="020B0503020204020204" pitchFamily="34" charset="-122"/>
                <a:ea typeface="微软雅黑" panose="020B0503020204020204" pitchFamily="34" charset="-122"/>
              </a:rPr>
              <a:t> Cathy）在乔治亚州创办的私人速食店，1967年在亚特兰大创立第一家分店，基于基督教价值观的公司文化和独到的营销策略令该公司取得迅猛的发展：现在是全美第二大鸡肉快餐连锁店，在美国有1600家分店、6万名员工，创造了40多年来业绩连续增长的商业奇迹。这个星期日不营业的企业发展迅速，令世界任何一家餐饮企业望尘莫及。</a:t>
            </a:r>
            <a:endParaRPr lang="en-US" altLang="zh-SG" sz="3400" b="1" dirty="0">
              <a:latin typeface="微软雅黑" panose="020B0503020204020204" pitchFamily="34" charset="-122"/>
              <a:ea typeface="微软雅黑" panose="020B0503020204020204" pitchFamily="34" charset="-122"/>
            </a:endParaRPr>
          </a:p>
          <a:p>
            <a:pPr marL="0" indent="0">
              <a:buNone/>
            </a:pPr>
            <a:endParaRPr lang="en-US" altLang="zh-SG" sz="3400" b="1" dirty="0">
              <a:latin typeface="微软雅黑" panose="020B0503020204020204" pitchFamily="34" charset="-122"/>
              <a:ea typeface="微软雅黑" panose="020B0503020204020204" pitchFamily="34" charset="-122"/>
            </a:endParaRPr>
          </a:p>
          <a:p>
            <a:pPr marL="0" indent="0">
              <a:lnSpc>
                <a:spcPct val="110000"/>
              </a:lnSpc>
              <a:buNone/>
            </a:pPr>
            <a:r>
              <a:rPr lang="en-US" altLang="zh-CN" sz="3400" b="1" dirty="0">
                <a:latin typeface="微软雅黑" panose="020B0503020204020204" pitchFamily="34" charset="-122"/>
                <a:ea typeface="微软雅黑" panose="020B0503020204020204" pitchFamily="34" charset="-122"/>
              </a:rPr>
              <a:t>【</a:t>
            </a:r>
            <a:r>
              <a:rPr lang="zh-CN" altLang="en-US" sz="3400" b="1" dirty="0">
                <a:latin typeface="微软雅黑" panose="020B0503020204020204" pitchFamily="34" charset="-122"/>
                <a:ea typeface="微软雅黑" panose="020B0503020204020204" pitchFamily="34" charset="-122"/>
              </a:rPr>
              <a:t>箴</a:t>
            </a:r>
            <a:r>
              <a:rPr lang="en-US" altLang="zh-CN" sz="3400" b="1" dirty="0">
                <a:latin typeface="微软雅黑" panose="020B0503020204020204" pitchFamily="34" charset="-122"/>
                <a:ea typeface="微软雅黑" panose="020B0503020204020204" pitchFamily="34" charset="-122"/>
              </a:rPr>
              <a:t>22:1】</a:t>
            </a:r>
            <a:r>
              <a:rPr lang="zh-CN" altLang="en-US" sz="3400" b="1" dirty="0">
                <a:latin typeface="微软雅黑" panose="020B0503020204020204" pitchFamily="34" charset="-122"/>
                <a:ea typeface="微软雅黑" panose="020B0503020204020204" pitchFamily="34" charset="-122"/>
              </a:rPr>
              <a:t>美名胜过大财；</a:t>
            </a:r>
            <a:endParaRPr sz="3400" b="1"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CB343393-6795-4835-8C83-230A97BFBF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360" t="35312" r="33472" b="33593"/>
          <a:stretch/>
        </p:blipFill>
        <p:spPr>
          <a:xfrm>
            <a:off x="9860280" y="6425092"/>
            <a:ext cx="3144520" cy="3328508"/>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1.家庭模式，员工为重"/>
          <p:cNvSpPr txBox="1">
            <a:spLocks noGrp="1"/>
          </p:cNvSpPr>
          <p:nvPr>
            <p:ph type="title"/>
          </p:nvPr>
        </p:nvSpPr>
        <p:spPr>
          <a:prstGeom prst="rect">
            <a:avLst/>
          </a:prstGeom>
        </p:spPr>
        <p:txBody>
          <a:bodyPr/>
          <a:lstStyle/>
          <a:p>
            <a:r>
              <a:rPr dirty="0"/>
              <a:t>1.</a:t>
            </a:r>
            <a:r>
              <a:rPr sz="5900" b="1" dirty="0">
                <a:latin typeface="微软雅黑" panose="020B0503020204020204" pitchFamily="34" charset="-122"/>
                <a:ea typeface="微软雅黑" panose="020B0503020204020204" pitchFamily="34" charset="-122"/>
              </a:rPr>
              <a:t>家庭模式，员工为重</a:t>
            </a:r>
          </a:p>
        </p:txBody>
      </p:sp>
      <p:sp>
        <p:nvSpPr>
          <p:cNvPr id="197" name="经营企业就像经营家庭一样重要，一个领导者既要照顾好顾客也要照顾好员工。真正优秀的领导力不仅要具备高超的技能并且要有伟大的品格和愿景，我们认为的成功要素中，技能只占10%，而品格和愿景占成功因素的90%。"/>
          <p:cNvSpPr txBox="1">
            <a:spLocks noGrp="1"/>
          </p:cNvSpPr>
          <p:nvPr>
            <p:ph type="body" idx="1"/>
          </p:nvPr>
        </p:nvSpPr>
        <p:spPr>
          <a:xfrm>
            <a:off x="1270000" y="1612900"/>
            <a:ext cx="10464800" cy="5842000"/>
          </a:xfrm>
          <a:prstGeom prst="rect">
            <a:avLst/>
          </a:prstGeom>
        </p:spPr>
        <p:txBody>
          <a:bodyPr>
            <a:normAutofit/>
          </a:bodyPr>
          <a:lstStyle>
            <a:lvl1pPr>
              <a:buBlip>
                <a:blip r:embed="rId2"/>
              </a:buBlip>
            </a:lvl1pPr>
          </a:lstStyle>
          <a:p>
            <a:r>
              <a:rPr sz="3400" b="1" dirty="0">
                <a:latin typeface="微软雅黑" panose="020B0503020204020204" pitchFamily="34" charset="-122"/>
                <a:ea typeface="微软雅黑" panose="020B0503020204020204" pitchFamily="34" charset="-122"/>
              </a:rPr>
              <a:t>经营企业就像</a:t>
            </a:r>
            <a:r>
              <a:rPr sz="3400" b="1" dirty="0">
                <a:solidFill>
                  <a:srgbClr val="FF0000"/>
                </a:solidFill>
                <a:latin typeface="微软雅黑" panose="020B0503020204020204" pitchFamily="34" charset="-122"/>
                <a:ea typeface="微软雅黑" panose="020B0503020204020204" pitchFamily="34" charset="-122"/>
              </a:rPr>
              <a:t>经营家庭</a:t>
            </a:r>
            <a:r>
              <a:rPr sz="3400" b="1" dirty="0">
                <a:latin typeface="微软雅黑" panose="020B0503020204020204" pitchFamily="34" charset="-122"/>
                <a:ea typeface="微软雅黑" panose="020B0503020204020204" pitchFamily="34" charset="-122"/>
              </a:rPr>
              <a:t>一样重要，一个领导者既要照顾好顾客也要照顾好员工。真正优秀的领导力不仅要具备高超的技能并且要有伟大的品格和愿景，我们认为的成功要素中，技能只占10%，而</a:t>
            </a:r>
            <a:r>
              <a:rPr sz="3400" b="1" dirty="0">
                <a:solidFill>
                  <a:srgbClr val="FF0000"/>
                </a:solidFill>
                <a:latin typeface="微软雅黑" panose="020B0503020204020204" pitchFamily="34" charset="-122"/>
                <a:ea typeface="微软雅黑" panose="020B0503020204020204" pitchFamily="34" charset="-122"/>
              </a:rPr>
              <a:t>品格和愿景</a:t>
            </a:r>
            <a:r>
              <a:rPr sz="3400" b="1" dirty="0">
                <a:latin typeface="微软雅黑" panose="020B0503020204020204" pitchFamily="34" charset="-122"/>
                <a:ea typeface="微软雅黑" panose="020B0503020204020204" pitchFamily="34" charset="-122"/>
              </a:rPr>
              <a:t>占成功因素的90%。</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2.独领风骚vs众人皆醒"/>
          <p:cNvSpPr txBox="1">
            <a:spLocks noGrp="1"/>
          </p:cNvSpPr>
          <p:nvPr>
            <p:ph type="title"/>
          </p:nvPr>
        </p:nvSpPr>
        <p:spPr>
          <a:prstGeom prst="rect">
            <a:avLst/>
          </a:prstGeom>
        </p:spPr>
        <p:txBody>
          <a:bodyPr/>
          <a:lstStyle/>
          <a:p>
            <a:r>
              <a:rPr dirty="0"/>
              <a:t>2.</a:t>
            </a:r>
            <a:r>
              <a:rPr sz="5900" b="1" dirty="0">
                <a:latin typeface="微软雅黑" panose="020B0503020204020204" pitchFamily="34" charset="-122"/>
                <a:ea typeface="微软雅黑" panose="020B0503020204020204" pitchFamily="34" charset="-122"/>
              </a:rPr>
              <a:t>独领风骚vs众人皆醒</a:t>
            </a:r>
          </a:p>
        </p:txBody>
      </p:sp>
      <p:sp>
        <p:nvSpPr>
          <p:cNvPr id="200" name="美国有一句话说：“好的领袖是忽略自己，而去关注他人的需要和发展。”…"/>
          <p:cNvSpPr txBox="1">
            <a:spLocks noGrp="1"/>
          </p:cNvSpPr>
          <p:nvPr>
            <p:ph type="body" idx="1"/>
          </p:nvPr>
        </p:nvSpPr>
        <p:spPr>
          <a:xfrm>
            <a:off x="1270000" y="1955800"/>
            <a:ext cx="10464800" cy="5842000"/>
          </a:xfrm>
          <a:prstGeom prst="rect">
            <a:avLst/>
          </a:prstGeom>
        </p:spPr>
        <p:txBody>
          <a:bodyPr/>
          <a:lstStyle/>
          <a:p>
            <a:pPr>
              <a:defRPr sz="3534"/>
            </a:pPr>
            <a:r>
              <a:rPr sz="3400" b="1" dirty="0" err="1">
                <a:latin typeface="微软雅黑" panose="020B0503020204020204" pitchFamily="34" charset="-122"/>
                <a:ea typeface="微软雅黑" panose="020B0503020204020204" pitchFamily="34" charset="-122"/>
              </a:rPr>
              <a:t>美国有一句话说</a:t>
            </a:r>
            <a:r>
              <a:rPr sz="3400" b="1" dirty="0">
                <a:latin typeface="微软雅黑" panose="020B0503020204020204" pitchFamily="34" charset="-122"/>
                <a:ea typeface="微软雅黑" panose="020B0503020204020204" pitchFamily="34" charset="-122"/>
              </a:rPr>
              <a:t>：“</a:t>
            </a:r>
            <a:r>
              <a:rPr sz="3400" b="1" dirty="0" err="1">
                <a:latin typeface="微软雅黑" panose="020B0503020204020204" pitchFamily="34" charset="-122"/>
                <a:ea typeface="微软雅黑" panose="020B0503020204020204" pitchFamily="34" charset="-122"/>
              </a:rPr>
              <a:t>好的领袖是忽略自己，而去关注他人的需要和发展</a:t>
            </a:r>
            <a:r>
              <a:rPr sz="3400" b="1" dirty="0">
                <a:latin typeface="微软雅黑" panose="020B0503020204020204" pitchFamily="34" charset="-122"/>
                <a:ea typeface="微软雅黑" panose="020B0503020204020204" pitchFamily="34" charset="-122"/>
              </a:rPr>
              <a:t>。”</a:t>
            </a:r>
          </a:p>
          <a:p>
            <a:pPr>
              <a:defRPr sz="3534"/>
            </a:pPr>
            <a:r>
              <a:rPr sz="3400" b="1" dirty="0" err="1">
                <a:latin typeface="微软雅黑" panose="020B0503020204020204" pitchFamily="34" charset="-122"/>
                <a:ea typeface="微软雅黑" panose="020B0503020204020204" pitchFamily="34" charset="-122"/>
              </a:rPr>
              <a:t>福来鸡公司创立的</a:t>
            </a:r>
            <a:r>
              <a:rPr sz="3400" b="1" dirty="0">
                <a:latin typeface="微软雅黑" panose="020B0503020204020204" pitchFamily="34" charset="-122"/>
                <a:ea typeface="微软雅黑" panose="020B0503020204020204" pitchFamily="34" charset="-122"/>
              </a:rPr>
              <a:t> “WinShape”基金在全球100多个国家发挥影响力，帮助了成千上万的年轻人实现教育梦想和创业梦想，现任CEO丹.凯西开玩笑说：“在福来鸡，有两大部门，一个是赚钱的部门，另一个是花钱的部门，就是非盈利的慈善部门。”</a:t>
            </a:r>
            <a:endParaRPr lang="en-US" altLang="zh-SG" sz="3400" b="1" dirty="0">
              <a:latin typeface="微软雅黑" panose="020B0503020204020204" pitchFamily="34" charset="-122"/>
              <a:ea typeface="微软雅黑" panose="020B0503020204020204" pitchFamily="34" charset="-122"/>
            </a:endParaRPr>
          </a:p>
          <a:p>
            <a:pPr>
              <a:defRPr sz="3534"/>
            </a:pPr>
            <a:endParaRPr sz="3400" b="1" dirty="0">
              <a:latin typeface="微软雅黑" panose="020B0503020204020204" pitchFamily="34" charset="-122"/>
              <a:ea typeface="微软雅黑" panose="020B0503020204020204" pitchFamily="34" charset="-122"/>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法国皇帝拿破仑信服基督，曾经颂赞他说：『亚力山大，该撒，查理曼和我所建的国都靠武力，耶稣所建的国前用仁义。世界上最高者乃为国王，但王不过是人，耶稣则超乎人，世人不能和他等量齐观。当我执政之时，虽然有人为我牺牲，但都须我亲临其前，力加训勉，始能收效。耶稣建国十八世纪以来，男女信徒甘心乐意为其赴汤蹈火，而不辞者不可胜数，更以为她受苦受死为荣。古今强大之国兴替靡常，惟有耶稣的国度永存不坠！」”"/>
          <p:cNvSpPr txBox="1">
            <a:spLocks noGrp="1"/>
          </p:cNvSpPr>
          <p:nvPr>
            <p:ph type="body" idx="13"/>
          </p:nvPr>
        </p:nvSpPr>
        <p:spPr>
          <a:xfrm>
            <a:off x="858553" y="1186971"/>
            <a:ext cx="11287694" cy="5365571"/>
          </a:xfrm>
          <a:prstGeom prst="rect">
            <a:avLst/>
          </a:prstGeom>
        </p:spPr>
        <p:txBody>
          <a:bodyPr/>
          <a:lstStyle/>
          <a:p>
            <a:pPr algn="l"/>
            <a:r>
              <a:rPr b="1" dirty="0">
                <a:latin typeface="微软雅黑" panose="020B0503020204020204" pitchFamily="34" charset="-122"/>
                <a:ea typeface="微软雅黑" panose="020B0503020204020204" pitchFamily="34" charset="-122"/>
              </a:rPr>
              <a:t>“</a:t>
            </a:r>
            <a:r>
              <a:rPr b="1" dirty="0" err="1">
                <a:latin typeface="微软雅黑" panose="020B0503020204020204" pitchFamily="34" charset="-122"/>
                <a:ea typeface="微软雅黑" panose="020B0503020204020204" pitchFamily="34" charset="-122"/>
              </a:rPr>
              <a:t>法国皇帝拿破仑信服基督，曾经颂赞他说</a:t>
            </a:r>
            <a:r>
              <a:rPr b="1" dirty="0">
                <a:latin typeface="微软雅黑" panose="020B0503020204020204" pitchFamily="34" charset="-122"/>
                <a:ea typeface="微软雅黑" panose="020B0503020204020204" pitchFamily="34" charset="-122"/>
              </a:rPr>
              <a:t>：『亚力山大，该撒，查理曼和我所建的国都靠武力，耶稣所建的国前用仁义。世界上最高者乃为国王，但王不过是人，耶稣则超乎人，世人不能和他等量齐观。当我执政之时，虽然有人为我牺牲，但都须我亲临其前，力加训勉，始能收效。耶稣建国十八世纪以来，男女信徒甘心乐意为其赴汤蹈火，而不辞者不可胜数，更以为她受苦受死为荣。古今强大之国兴替靡常，惟有</a:t>
            </a:r>
            <a:r>
              <a:rPr b="1" dirty="0">
                <a:solidFill>
                  <a:srgbClr val="FF0000"/>
                </a:solidFill>
                <a:latin typeface="微软雅黑" panose="020B0503020204020204" pitchFamily="34" charset="-122"/>
                <a:ea typeface="微软雅黑" panose="020B0503020204020204" pitchFamily="34" charset="-122"/>
              </a:rPr>
              <a:t>耶稣的国度永存不坠</a:t>
            </a:r>
            <a:r>
              <a:rPr b="1" dirty="0">
                <a:latin typeface="微软雅黑" panose="020B0503020204020204" pitchFamily="34" charset="-122"/>
                <a:ea typeface="微软雅黑" panose="020B0503020204020204" pitchFamily="34" charset="-122"/>
              </a:rPr>
              <a:t>！」”</a:t>
            </a:r>
          </a:p>
        </p:txBody>
      </p:sp>
      <p:sp>
        <p:nvSpPr>
          <p:cNvPr id="126" name="–拿破仑"/>
          <p:cNvSpPr txBox="1">
            <a:spLocks noGrp="1"/>
          </p:cNvSpPr>
          <p:nvPr>
            <p:ph type="body" idx="14"/>
          </p:nvPr>
        </p:nvSpPr>
        <p:spPr>
          <a:xfrm>
            <a:off x="5641620" y="6774146"/>
            <a:ext cx="10464801" cy="595035"/>
          </a:xfrm>
          <a:prstGeom prst="rect">
            <a:avLst/>
          </a:prstGeom>
        </p:spPr>
        <p:txBody>
          <a:bodyPr/>
          <a:lstStyle/>
          <a:p>
            <a:r>
              <a:rPr sz="3200" b="1" dirty="0">
                <a:latin typeface="微软雅黑" panose="020B0503020204020204" pitchFamily="34" charset="-122"/>
                <a:ea typeface="微软雅黑" panose="020B0503020204020204" pitchFamily="34" charset="-122"/>
              </a:rPr>
              <a:t>–</a:t>
            </a:r>
            <a:r>
              <a:rPr sz="3200" b="1" dirty="0" err="1">
                <a:latin typeface="微软雅黑" panose="020B0503020204020204" pitchFamily="34" charset="-122"/>
                <a:ea typeface="微软雅黑" panose="020B0503020204020204" pitchFamily="34" charset="-122"/>
              </a:rPr>
              <a:t>拿破仑</a:t>
            </a:r>
            <a:endParaRPr sz="3200" b="1" dirty="0">
              <a:latin typeface="微软雅黑" panose="020B0503020204020204" pitchFamily="34" charset="-122"/>
              <a:ea typeface="微软雅黑" panose="020B0503020204020204" pitchFamily="34" charset="-122"/>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仆人式领导力"/>
          <p:cNvSpPr txBox="1">
            <a:spLocks noGrp="1"/>
          </p:cNvSpPr>
          <p:nvPr>
            <p:ph type="title"/>
          </p:nvPr>
        </p:nvSpPr>
        <p:spPr>
          <a:prstGeom prst="rect">
            <a:avLst/>
          </a:prstGeom>
        </p:spPr>
        <p:txBody>
          <a:bodyPr/>
          <a:lstStyle/>
          <a:p>
            <a:r>
              <a:rPr sz="5900" b="1" dirty="0" err="1">
                <a:latin typeface="微软雅黑" panose="020B0503020204020204" pitchFamily="34" charset="-122"/>
                <a:ea typeface="微软雅黑" panose="020B0503020204020204" pitchFamily="34" charset="-122"/>
              </a:rPr>
              <a:t>仆人式领导力</a:t>
            </a:r>
            <a:endParaRPr sz="5900" b="1" dirty="0">
              <a:latin typeface="微软雅黑" panose="020B0503020204020204" pitchFamily="34" charset="-122"/>
              <a:ea typeface="微软雅黑" panose="020B0503020204020204" pitchFamily="34" charset="-122"/>
            </a:endParaRPr>
          </a:p>
        </p:txBody>
      </p:sp>
      <p:sp>
        <p:nvSpPr>
          <p:cNvPr id="203" name="福来鸡的价值观：…"/>
          <p:cNvSpPr txBox="1">
            <a:spLocks noGrp="1"/>
          </p:cNvSpPr>
          <p:nvPr>
            <p:ph type="body" idx="1"/>
          </p:nvPr>
        </p:nvSpPr>
        <p:spPr>
          <a:xfrm>
            <a:off x="635000" y="2499360"/>
            <a:ext cx="11734800" cy="5842000"/>
          </a:xfrm>
          <a:prstGeom prst="rect">
            <a:avLst/>
          </a:prstGeom>
        </p:spPr>
        <p:txBody>
          <a:bodyPr/>
          <a:lstStyle/>
          <a:p>
            <a:pPr>
              <a:defRPr sz="3534"/>
            </a:pPr>
            <a:r>
              <a:rPr sz="3400" b="1" dirty="0" err="1">
                <a:latin typeface="微软雅黑" panose="020B0503020204020204" pitchFamily="34" charset="-122"/>
                <a:ea typeface="微软雅黑" panose="020B0503020204020204" pitchFamily="34" charset="-122"/>
              </a:rPr>
              <a:t>福来鸡的价值观</a:t>
            </a:r>
            <a:r>
              <a:rPr sz="3400" b="1" dirty="0">
                <a:latin typeface="微软雅黑" panose="020B0503020204020204" pitchFamily="34" charset="-122"/>
                <a:ea typeface="微软雅黑" panose="020B0503020204020204" pitchFamily="34" charset="-122"/>
              </a:rPr>
              <a:t>：</a:t>
            </a:r>
          </a:p>
          <a:p>
            <a:pPr>
              <a:defRPr sz="3534"/>
            </a:pPr>
            <a:r>
              <a:rPr sz="3400" b="1" dirty="0">
                <a:latin typeface="微软雅黑" panose="020B0503020204020204" pitchFamily="34" charset="-122"/>
                <a:ea typeface="微软雅黑" panose="020B0503020204020204" pitchFamily="34" charset="-122"/>
              </a:rPr>
              <a:t>1、</a:t>
            </a:r>
            <a:r>
              <a:rPr sz="3400" b="1" dirty="0">
                <a:solidFill>
                  <a:srgbClr val="FF0000"/>
                </a:solidFill>
                <a:latin typeface="微软雅黑" panose="020B0503020204020204" pitchFamily="34" charset="-122"/>
                <a:ea typeface="微软雅黑" panose="020B0503020204020204" pitchFamily="34" charset="-122"/>
              </a:rPr>
              <a:t>客户第一</a:t>
            </a:r>
            <a:r>
              <a:rPr sz="3400" b="1" dirty="0">
                <a:latin typeface="微软雅黑" panose="020B0503020204020204" pitchFamily="34" charset="-122"/>
                <a:ea typeface="微软雅黑" panose="020B0503020204020204" pitchFamily="34" charset="-122"/>
              </a:rPr>
              <a:t>；</a:t>
            </a:r>
          </a:p>
          <a:p>
            <a:pPr>
              <a:defRPr sz="3534"/>
            </a:pPr>
            <a:r>
              <a:rPr sz="3400" b="1" dirty="0">
                <a:latin typeface="微软雅黑" panose="020B0503020204020204" pitchFamily="34" charset="-122"/>
                <a:ea typeface="微软雅黑" panose="020B0503020204020204" pitchFamily="34" charset="-122"/>
              </a:rPr>
              <a:t>2、</a:t>
            </a:r>
            <a:r>
              <a:rPr sz="3400" b="1" dirty="0">
                <a:solidFill>
                  <a:srgbClr val="FF0000"/>
                </a:solidFill>
                <a:latin typeface="微软雅黑" panose="020B0503020204020204" pitchFamily="34" charset="-122"/>
                <a:ea typeface="微软雅黑" panose="020B0503020204020204" pitchFamily="34" charset="-122"/>
              </a:rPr>
              <a:t>团队合作</a:t>
            </a:r>
            <a:r>
              <a:rPr sz="3400" b="1" dirty="0">
                <a:latin typeface="微软雅黑" panose="020B0503020204020204" pitchFamily="34" charset="-122"/>
                <a:ea typeface="微软雅黑" panose="020B0503020204020204" pitchFamily="34" charset="-122"/>
              </a:rPr>
              <a:t>；</a:t>
            </a:r>
          </a:p>
          <a:p>
            <a:pPr>
              <a:defRPr sz="3534"/>
            </a:pPr>
            <a:r>
              <a:rPr sz="3400" b="1" dirty="0">
                <a:latin typeface="微软雅黑" panose="020B0503020204020204" pitchFamily="34" charset="-122"/>
                <a:ea typeface="微软雅黑" panose="020B0503020204020204" pitchFamily="34" charset="-122"/>
              </a:rPr>
              <a:t>3、</a:t>
            </a:r>
            <a:r>
              <a:rPr sz="3400" b="1" dirty="0">
                <a:solidFill>
                  <a:srgbClr val="FF0000"/>
                </a:solidFill>
                <a:latin typeface="微软雅黑" panose="020B0503020204020204" pitchFamily="34" charset="-122"/>
                <a:ea typeface="微软雅黑" panose="020B0503020204020204" pitchFamily="34" charset="-122"/>
              </a:rPr>
              <a:t>持续改进</a:t>
            </a:r>
            <a:r>
              <a:rPr sz="3400" b="1" dirty="0">
                <a:latin typeface="微软雅黑" panose="020B0503020204020204" pitchFamily="34" charset="-122"/>
                <a:ea typeface="微软雅黑" panose="020B0503020204020204" pitchFamily="34" charset="-122"/>
              </a:rPr>
              <a:t>；</a:t>
            </a:r>
          </a:p>
          <a:p>
            <a:pPr>
              <a:defRPr sz="3534"/>
            </a:pPr>
            <a:r>
              <a:rPr sz="3400" b="1" dirty="0">
                <a:latin typeface="微软雅黑" panose="020B0503020204020204" pitchFamily="34" charset="-122"/>
                <a:ea typeface="微软雅黑" panose="020B0503020204020204" pitchFamily="34" charset="-122"/>
              </a:rPr>
              <a:t>4、成为</a:t>
            </a:r>
            <a:r>
              <a:rPr sz="3400" b="1" dirty="0">
                <a:solidFill>
                  <a:srgbClr val="FF0000"/>
                </a:solidFill>
                <a:latin typeface="微软雅黑" panose="020B0503020204020204" pitchFamily="34" charset="-122"/>
                <a:ea typeface="微软雅黑" panose="020B0503020204020204" pitchFamily="34" charset="-122"/>
              </a:rPr>
              <a:t>优秀个人</a:t>
            </a:r>
            <a:r>
              <a:rPr sz="3400" b="1" dirty="0">
                <a:latin typeface="微软雅黑" panose="020B0503020204020204" pitchFamily="34" charset="-122"/>
                <a:ea typeface="微软雅黑" panose="020B0503020204020204" pitchFamily="34" charset="-122"/>
              </a:rPr>
              <a:t>；</a:t>
            </a:r>
          </a:p>
          <a:p>
            <a:pPr>
              <a:defRPr sz="3534"/>
            </a:pPr>
            <a:r>
              <a:rPr sz="3400" b="1" dirty="0">
                <a:latin typeface="微软雅黑" panose="020B0503020204020204" pitchFamily="34" charset="-122"/>
                <a:ea typeface="微软雅黑" panose="020B0503020204020204" pitchFamily="34" charset="-122"/>
              </a:rPr>
              <a:t>5、对每一位与我们有接触的人都产生</a:t>
            </a:r>
            <a:r>
              <a:rPr sz="3400" b="1" dirty="0">
                <a:solidFill>
                  <a:srgbClr val="FF0000"/>
                </a:solidFill>
                <a:latin typeface="微软雅黑" panose="020B0503020204020204" pitchFamily="34" charset="-122"/>
                <a:ea typeface="微软雅黑" panose="020B0503020204020204" pitchFamily="34" charset="-122"/>
              </a:rPr>
              <a:t>积极正面的影响力</a:t>
            </a:r>
            <a:r>
              <a:rPr sz="3400" b="1" dirty="0">
                <a:latin typeface="微软雅黑" panose="020B0503020204020204" pitchFamily="34" charset="-122"/>
                <a:ea typeface="微软雅黑" panose="020B0503020204020204" pitchFamily="34" charset="-122"/>
              </a:rPr>
              <a:t>。</a:t>
            </a:r>
          </a:p>
        </p:txBody>
      </p:sp>
      <p:pic>
        <p:nvPicPr>
          <p:cNvPr id="3" name="图片 2">
            <a:extLst>
              <a:ext uri="{FF2B5EF4-FFF2-40B4-BE49-F238E27FC236}">
                <a16:creationId xmlns:a16="http://schemas.microsoft.com/office/drawing/2014/main" id="{32F823E7-57B8-4160-8B45-815935C0BB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922" t="2813" r="7773"/>
          <a:stretch/>
        </p:blipFill>
        <p:spPr>
          <a:xfrm>
            <a:off x="7003025" y="2499360"/>
            <a:ext cx="4731775" cy="4770120"/>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仆人式领导力"/>
          <p:cNvSpPr txBox="1">
            <a:spLocks noGrp="1"/>
          </p:cNvSpPr>
          <p:nvPr>
            <p:ph type="title"/>
          </p:nvPr>
        </p:nvSpPr>
        <p:spPr>
          <a:xfrm>
            <a:off x="1270000" y="116840"/>
            <a:ext cx="10464800" cy="2108200"/>
          </a:xfrm>
          <a:prstGeom prst="rect">
            <a:avLst/>
          </a:prstGeom>
        </p:spPr>
        <p:txBody>
          <a:bodyPr/>
          <a:lstStyle/>
          <a:p>
            <a:r>
              <a:rPr sz="5900" b="1" dirty="0" err="1">
                <a:latin typeface="微软雅黑" panose="020B0503020204020204" pitchFamily="34" charset="-122"/>
                <a:ea typeface="微软雅黑" panose="020B0503020204020204" pitchFamily="34" charset="-122"/>
              </a:rPr>
              <a:t>仆人式领导力</a:t>
            </a:r>
            <a:endParaRPr sz="5900" b="1" dirty="0">
              <a:latin typeface="微软雅黑" panose="020B0503020204020204" pitchFamily="34" charset="-122"/>
              <a:ea typeface="微软雅黑" panose="020B0503020204020204" pitchFamily="34" charset="-122"/>
            </a:endParaRPr>
          </a:p>
        </p:txBody>
      </p:sp>
      <p:sp>
        <p:nvSpPr>
          <p:cNvPr id="206" name="创办人楚埃.凯西说：“真正的成功是帮助他人、服务他人并协助他们成功。”一语道出了“仆人式领导力”的精髓…"/>
          <p:cNvSpPr txBox="1">
            <a:spLocks noGrp="1"/>
          </p:cNvSpPr>
          <p:nvPr>
            <p:ph type="body" idx="1"/>
          </p:nvPr>
        </p:nvSpPr>
        <p:spPr>
          <a:xfrm>
            <a:off x="286760" y="1132840"/>
            <a:ext cx="12149080" cy="5842000"/>
          </a:xfrm>
          <a:prstGeom prst="rect">
            <a:avLst/>
          </a:prstGeom>
        </p:spPr>
        <p:txBody>
          <a:bodyPr/>
          <a:lstStyle/>
          <a:p>
            <a:pPr>
              <a:defRPr sz="3534"/>
            </a:pPr>
            <a:r>
              <a:rPr sz="3600" b="1" dirty="0">
                <a:latin typeface="微软雅黑" panose="020B0503020204020204" pitchFamily="34" charset="-122"/>
                <a:ea typeface="微软雅黑" panose="020B0503020204020204" pitchFamily="34" charset="-122"/>
              </a:rPr>
              <a:t>创办人楚埃.</a:t>
            </a:r>
            <a:r>
              <a:rPr sz="3600" b="1" dirty="0" err="1">
                <a:latin typeface="微软雅黑" panose="020B0503020204020204" pitchFamily="34" charset="-122"/>
                <a:ea typeface="微软雅黑" panose="020B0503020204020204" pitchFamily="34" charset="-122"/>
              </a:rPr>
              <a:t>凯西说</a:t>
            </a:r>
            <a:r>
              <a:rPr sz="3600" b="1" dirty="0">
                <a:latin typeface="微软雅黑" panose="020B0503020204020204" pitchFamily="34" charset="-122"/>
                <a:ea typeface="微软雅黑" panose="020B0503020204020204" pitchFamily="34" charset="-122"/>
              </a:rPr>
              <a:t>：“</a:t>
            </a:r>
            <a:r>
              <a:rPr sz="3600" b="1" dirty="0" err="1">
                <a:latin typeface="微软雅黑" panose="020B0503020204020204" pitchFamily="34" charset="-122"/>
                <a:ea typeface="微软雅黑" panose="020B0503020204020204" pitchFamily="34" charset="-122"/>
              </a:rPr>
              <a:t>真正的成功是帮助他人、服务他人并协助他们成功</a:t>
            </a:r>
            <a:r>
              <a:rPr sz="3600" b="1" dirty="0">
                <a:latin typeface="微软雅黑" panose="020B0503020204020204" pitchFamily="34" charset="-122"/>
                <a:ea typeface="微软雅黑" panose="020B0503020204020204" pitchFamily="34" charset="-122"/>
              </a:rPr>
              <a:t>。”</a:t>
            </a:r>
            <a:r>
              <a:rPr sz="3600" b="1" dirty="0" err="1">
                <a:latin typeface="微软雅黑" panose="020B0503020204020204" pitchFamily="34" charset="-122"/>
                <a:ea typeface="微软雅黑" panose="020B0503020204020204" pitchFamily="34" charset="-122"/>
              </a:rPr>
              <a:t>一语道出了“仆人式领导力”的精髓</a:t>
            </a:r>
            <a:endParaRPr sz="3600" b="1" dirty="0">
              <a:latin typeface="微软雅黑" panose="020B0503020204020204" pitchFamily="34" charset="-122"/>
              <a:ea typeface="微软雅黑" panose="020B0503020204020204" pitchFamily="34" charset="-122"/>
            </a:endParaRPr>
          </a:p>
          <a:p>
            <a:pPr>
              <a:defRPr sz="3534"/>
            </a:pPr>
            <a:r>
              <a:rPr sz="3600" b="1" dirty="0">
                <a:latin typeface="微软雅黑" panose="020B0503020204020204" pitchFamily="34" charset="-122"/>
                <a:ea typeface="微软雅黑" panose="020B0503020204020204" pitchFamily="34" charset="-122"/>
              </a:rPr>
              <a:t>约翰福音10:10 </a:t>
            </a:r>
            <a:r>
              <a:rPr sz="3600" b="1" dirty="0" err="1">
                <a:latin typeface="微软雅黑" panose="020B0503020204020204" pitchFamily="34" charset="-122"/>
                <a:ea typeface="微软雅黑" panose="020B0503020204020204" pitchFamily="34" charset="-122"/>
              </a:rPr>
              <a:t>我来了，是要叫羊</a:t>
            </a:r>
            <a:r>
              <a:rPr sz="3600" b="1" dirty="0">
                <a:latin typeface="微软雅黑" panose="020B0503020204020204" pitchFamily="34" charset="-122"/>
                <a:ea typeface="微软雅黑" panose="020B0503020204020204" pitchFamily="34" charset="-122"/>
              </a:rPr>
              <a:t>(</a:t>
            </a:r>
            <a:r>
              <a:rPr sz="3600" b="1" dirty="0" err="1">
                <a:latin typeface="微软雅黑" panose="020B0503020204020204" pitchFamily="34" charset="-122"/>
                <a:ea typeface="微软雅黑" panose="020B0503020204020204" pitchFamily="34" charset="-122"/>
              </a:rPr>
              <a:t>或作“人</a:t>
            </a:r>
            <a:r>
              <a:rPr sz="3600" b="1" dirty="0">
                <a:latin typeface="微软雅黑" panose="020B0503020204020204" pitchFamily="34" charset="-122"/>
                <a:ea typeface="微软雅黑" panose="020B0503020204020204" pitchFamily="34" charset="-122"/>
              </a:rPr>
              <a:t>”)得生命，并且得的更丰盛。10:11 </a:t>
            </a:r>
            <a:r>
              <a:rPr sz="3600" b="1" dirty="0" err="1">
                <a:latin typeface="微软雅黑" panose="020B0503020204020204" pitchFamily="34" charset="-122"/>
                <a:ea typeface="微软雅黑" panose="020B0503020204020204" pitchFamily="34" charset="-122"/>
              </a:rPr>
              <a:t>我是好牧人，好牧人为羊舍命</a:t>
            </a:r>
            <a:r>
              <a:rPr sz="3600" b="1" dirty="0">
                <a:latin typeface="微软雅黑" panose="020B0503020204020204" pitchFamily="34" charset="-122"/>
                <a:ea typeface="微软雅黑" panose="020B0503020204020204" pitchFamily="34" charset="-122"/>
              </a:rPr>
              <a:t>。</a:t>
            </a:r>
            <a:endParaRPr lang="en-US" altLang="zh-SG" sz="3600" b="1" dirty="0">
              <a:latin typeface="微软雅黑" panose="020B0503020204020204" pitchFamily="34" charset="-122"/>
              <a:ea typeface="微软雅黑" panose="020B0503020204020204" pitchFamily="34" charset="-122"/>
            </a:endParaRPr>
          </a:p>
          <a:p>
            <a:pPr>
              <a:defRPr sz="3534"/>
            </a:pPr>
            <a:endParaRPr sz="3400" b="1"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D693E326-3573-4D01-AF72-05381A78E3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25"/>
          <a:stretch/>
        </p:blipFill>
        <p:spPr>
          <a:xfrm>
            <a:off x="-1" y="5699760"/>
            <a:ext cx="6189721" cy="4053840"/>
          </a:xfrm>
          <a:prstGeom prst="rect">
            <a:avLst/>
          </a:prstGeom>
        </p:spPr>
      </p:pic>
      <p:pic>
        <p:nvPicPr>
          <p:cNvPr id="5" name="图片 4">
            <a:extLst>
              <a:ext uri="{FF2B5EF4-FFF2-40B4-BE49-F238E27FC236}">
                <a16:creationId xmlns:a16="http://schemas.microsoft.com/office/drawing/2014/main" id="{2151201A-D68D-47D4-A970-D041A5A85D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76" t="34219" r="28867" b="12187"/>
          <a:stretch/>
        </p:blipFill>
        <p:spPr>
          <a:xfrm>
            <a:off x="6189721" y="5699760"/>
            <a:ext cx="6815080" cy="4053840"/>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案例2：保罗"/>
          <p:cNvSpPr txBox="1">
            <a:spLocks noGrp="1"/>
          </p:cNvSpPr>
          <p:nvPr>
            <p:ph type="title"/>
          </p:nvPr>
        </p:nvSpPr>
        <p:spPr>
          <a:prstGeom prst="rect">
            <a:avLst/>
          </a:prstGeom>
        </p:spPr>
        <p:txBody>
          <a:bodyPr>
            <a:normAutofit/>
          </a:bodyPr>
          <a:lstStyle/>
          <a:p>
            <a:r>
              <a:rPr lang="zh-CN" altLang="en-US" sz="5900" b="1" dirty="0">
                <a:latin typeface="微软雅黑" panose="020B0503020204020204" pitchFamily="34" charset="-122"/>
                <a:ea typeface="微软雅黑" panose="020B0503020204020204" pitchFamily="34" charset="-122"/>
              </a:rPr>
              <a:t>样板</a:t>
            </a:r>
            <a:r>
              <a:rPr sz="5900" b="1" dirty="0">
                <a:latin typeface="微软雅黑" panose="020B0503020204020204" pitchFamily="34" charset="-122"/>
                <a:ea typeface="微软雅黑" panose="020B0503020204020204" pitchFamily="34" charset="-122"/>
              </a:rPr>
              <a:t>2：保罗</a:t>
            </a:r>
            <a:r>
              <a:rPr lang="zh-CN" altLang="en-US" sz="5900" b="1" dirty="0">
                <a:latin typeface="微软雅黑" panose="020B0503020204020204" pitchFamily="34" charset="-122"/>
                <a:ea typeface="微软雅黑" panose="020B0503020204020204" pitchFamily="34" charset="-122"/>
              </a:rPr>
              <a:t>与亚百夫妇</a:t>
            </a:r>
            <a:endParaRPr sz="5900" b="1" dirty="0">
              <a:latin typeface="微软雅黑" panose="020B0503020204020204" pitchFamily="34" charset="-122"/>
              <a:ea typeface="微软雅黑" panose="020B0503020204020204" pitchFamily="34" charset="-122"/>
            </a:endParaRPr>
          </a:p>
        </p:txBody>
      </p:sp>
      <p:sp>
        <p:nvSpPr>
          <p:cNvPr id="209" name="使徒行传18:2 遇见一个犹太人，名叫亚居拉，他生在本都；因为革老丢命犹太人都离开罗马，新近带着妻百基拉，从意大利来。保罗就投奔了他们。18:3 他们本是制造帐棚为业。保罗因与他们同业，就和他们同住作工。18:4 每逢安息日，保罗在会堂里辩论，劝化犹太人和希腊人。18:5 西拉和提摩太从马其顿来的时候，保罗为道迫切，向犹太人证明耶稣是基督。"/>
          <p:cNvSpPr txBox="1">
            <a:spLocks noGrp="1"/>
          </p:cNvSpPr>
          <p:nvPr>
            <p:ph type="body" idx="1"/>
          </p:nvPr>
        </p:nvSpPr>
        <p:spPr>
          <a:xfrm>
            <a:off x="889000" y="1955800"/>
            <a:ext cx="11226800" cy="5842000"/>
          </a:xfrm>
          <a:prstGeom prst="rect">
            <a:avLst/>
          </a:prstGeom>
        </p:spPr>
        <p:txBody>
          <a:bodyPr>
            <a:normAutofit/>
          </a:bodyPr>
          <a:lstStyle>
            <a:lvl1pPr marL="451104" indent="-451104" defTabSz="560831">
              <a:spcBef>
                <a:spcPts val="2800"/>
              </a:spcBef>
              <a:buBlip>
                <a:blip r:embed="rId2"/>
              </a:buBlip>
              <a:defRPr sz="3648"/>
            </a:lvl1pPr>
          </a:lstStyle>
          <a:p>
            <a:r>
              <a:rPr sz="4000" b="1" dirty="0">
                <a:latin typeface="微软雅黑" panose="020B0503020204020204" pitchFamily="34" charset="-122"/>
                <a:ea typeface="微软雅黑" panose="020B0503020204020204" pitchFamily="34" charset="-122"/>
              </a:rPr>
              <a:t>使徒行传18:2 遇见一个犹太人，名叫亚居拉，他生在本都；因为革老丢命犹太人都离开罗马，新近带着妻百基拉，从意大利来。保罗就投奔了他们。18:3 他们本是制造帐棚为业。保罗因与他们</a:t>
            </a:r>
            <a:r>
              <a:rPr sz="4000" b="1" dirty="0">
                <a:solidFill>
                  <a:srgbClr val="FF0000"/>
                </a:solidFill>
                <a:latin typeface="微软雅黑" panose="020B0503020204020204" pitchFamily="34" charset="-122"/>
                <a:ea typeface="微软雅黑" panose="020B0503020204020204" pitchFamily="34" charset="-122"/>
              </a:rPr>
              <a:t>同业</a:t>
            </a:r>
            <a:r>
              <a:rPr sz="4000" b="1" dirty="0">
                <a:latin typeface="微软雅黑" panose="020B0503020204020204" pitchFamily="34" charset="-122"/>
                <a:ea typeface="微软雅黑" panose="020B0503020204020204" pitchFamily="34" charset="-122"/>
              </a:rPr>
              <a:t>，就和他们</a:t>
            </a:r>
            <a:r>
              <a:rPr sz="4000" b="1" dirty="0">
                <a:solidFill>
                  <a:srgbClr val="FF0000"/>
                </a:solidFill>
                <a:latin typeface="微软雅黑" panose="020B0503020204020204" pitchFamily="34" charset="-122"/>
                <a:ea typeface="微软雅黑" panose="020B0503020204020204" pitchFamily="34" charset="-122"/>
              </a:rPr>
              <a:t>同住作工</a:t>
            </a:r>
            <a:r>
              <a:rPr sz="4000" b="1" dirty="0">
                <a:latin typeface="微软雅黑" panose="020B0503020204020204" pitchFamily="34" charset="-122"/>
                <a:ea typeface="微软雅黑" panose="020B0503020204020204" pitchFamily="34" charset="-122"/>
              </a:rPr>
              <a:t>。18:4 每逢安息日，保罗在会堂里辩论，劝化犹太人和希腊人。18:5 </a:t>
            </a:r>
            <a:r>
              <a:rPr sz="4000" b="1" dirty="0" err="1">
                <a:latin typeface="微软雅黑" panose="020B0503020204020204" pitchFamily="34" charset="-122"/>
                <a:ea typeface="微软雅黑" panose="020B0503020204020204" pitchFamily="34" charset="-122"/>
              </a:rPr>
              <a:t>西拉和提摩太从马其顿来的时候，保罗为道迫切，</a:t>
            </a:r>
            <a:r>
              <a:rPr sz="4000" b="1" dirty="0" err="1">
                <a:solidFill>
                  <a:srgbClr val="FF0000"/>
                </a:solidFill>
                <a:latin typeface="微软雅黑" panose="020B0503020204020204" pitchFamily="34" charset="-122"/>
                <a:ea typeface="微软雅黑" panose="020B0503020204020204" pitchFamily="34" charset="-122"/>
              </a:rPr>
              <a:t>向犹太人证明耶稣是基督</a:t>
            </a:r>
            <a:r>
              <a:rPr sz="4000" b="1" dirty="0">
                <a:latin typeface="微软雅黑" panose="020B0503020204020204" pitchFamily="34" charset="-122"/>
                <a:ea typeface="微软雅黑" panose="020B0503020204020204" pitchFamily="34" charset="-122"/>
              </a:rPr>
              <a: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保罗与亚百夫妇的创业共命模式"/>
          <p:cNvSpPr txBox="1">
            <a:spLocks noGrp="1"/>
          </p:cNvSpPr>
          <p:nvPr>
            <p:ph type="title"/>
          </p:nvPr>
        </p:nvSpPr>
        <p:spPr>
          <a:xfrm>
            <a:off x="812800" y="421640"/>
            <a:ext cx="11379200" cy="2108200"/>
          </a:xfrm>
          <a:prstGeom prst="rect">
            <a:avLst/>
          </a:prstGeom>
        </p:spPr>
        <p:txBody>
          <a:bodyPr/>
          <a:lstStyle>
            <a:lvl1pPr defTabSz="467359">
              <a:defRPr sz="5760"/>
            </a:lvl1pPr>
          </a:lstStyle>
          <a:p>
            <a:pPr defTabSz="584200"/>
            <a:r>
              <a:rPr lang="zh-CN" altLang="en-US" sz="5900" b="1" dirty="0">
                <a:latin typeface="微软雅黑" panose="020B0503020204020204" pitchFamily="34" charset="-122"/>
                <a:ea typeface="微软雅黑" panose="020B0503020204020204" pitchFamily="34" charset="-122"/>
              </a:rPr>
              <a:t>家教会</a:t>
            </a:r>
            <a:r>
              <a:rPr sz="5900" b="1" dirty="0" err="1">
                <a:latin typeface="微软雅黑" panose="020B0503020204020204" pitchFamily="34" charset="-122"/>
                <a:ea typeface="微软雅黑" panose="020B0503020204020204" pitchFamily="34" charset="-122"/>
              </a:rPr>
              <a:t>的创业共命模式</a:t>
            </a:r>
            <a:endParaRPr sz="5900" b="1" dirty="0">
              <a:latin typeface="微软雅黑" panose="020B0503020204020204" pitchFamily="34" charset="-122"/>
              <a:ea typeface="微软雅黑" panose="020B0503020204020204" pitchFamily="34" charset="-122"/>
            </a:endParaRPr>
          </a:p>
        </p:txBody>
      </p:sp>
      <p:sp>
        <p:nvSpPr>
          <p:cNvPr id="212" name="保罗亚百，同业同工…"/>
          <p:cNvSpPr txBox="1">
            <a:spLocks noGrp="1"/>
          </p:cNvSpPr>
          <p:nvPr>
            <p:ph type="body" idx="1"/>
          </p:nvPr>
        </p:nvSpPr>
        <p:spPr>
          <a:xfrm>
            <a:off x="1452880" y="2529840"/>
            <a:ext cx="10464800" cy="5842000"/>
          </a:xfrm>
          <a:prstGeom prst="rect">
            <a:avLst/>
          </a:prstGeom>
        </p:spPr>
        <p:txBody>
          <a:bodyPr>
            <a:noAutofit/>
          </a:bodyPr>
          <a:lstStyle/>
          <a:p>
            <a:pPr marL="451104" indent="-451104" defTabSz="560831">
              <a:spcBef>
                <a:spcPts val="2800"/>
              </a:spcBef>
              <a:buBlip>
                <a:blip r:embed="rId2"/>
              </a:buBlip>
              <a:defRPr sz="3648"/>
            </a:pPr>
            <a:r>
              <a:rPr sz="4400" b="1" dirty="0" err="1">
                <a:latin typeface="微软雅黑" panose="020B0503020204020204" pitchFamily="34" charset="-122"/>
                <a:ea typeface="微软雅黑" panose="020B0503020204020204" pitchFamily="34" charset="-122"/>
              </a:rPr>
              <a:t>保罗亚百，同业同工</a:t>
            </a:r>
            <a:endParaRPr sz="4400" b="1" dirty="0">
              <a:latin typeface="微软雅黑" panose="020B0503020204020204" pitchFamily="34" charset="-122"/>
              <a:ea typeface="微软雅黑" panose="020B0503020204020204" pitchFamily="34" charset="-122"/>
            </a:endParaRPr>
          </a:p>
          <a:p>
            <a:pPr marL="451104" indent="-451104" defTabSz="560831">
              <a:spcBef>
                <a:spcPts val="2800"/>
              </a:spcBef>
              <a:buBlip>
                <a:blip r:embed="rId2"/>
              </a:buBlip>
              <a:defRPr sz="3648"/>
            </a:pPr>
            <a:r>
              <a:rPr sz="4400" b="1" dirty="0" err="1">
                <a:latin typeface="微软雅黑" panose="020B0503020204020204" pitchFamily="34" charset="-122"/>
                <a:ea typeface="微软雅黑" panose="020B0503020204020204" pitchFamily="34" charset="-122"/>
              </a:rPr>
              <a:t>福音织账，两相不误</a:t>
            </a:r>
            <a:endParaRPr sz="4400" b="1" dirty="0">
              <a:latin typeface="微软雅黑" panose="020B0503020204020204" pitchFamily="34" charset="-122"/>
              <a:ea typeface="微软雅黑" panose="020B0503020204020204" pitchFamily="34" charset="-122"/>
            </a:endParaRPr>
          </a:p>
          <a:p>
            <a:pPr marL="451104" indent="-451104" defTabSz="560831">
              <a:spcBef>
                <a:spcPts val="2800"/>
              </a:spcBef>
              <a:buBlip>
                <a:blip r:embed="rId2"/>
              </a:buBlip>
              <a:defRPr sz="3648"/>
            </a:pPr>
            <a:r>
              <a:rPr sz="4400" b="1" dirty="0" err="1">
                <a:latin typeface="微软雅黑" panose="020B0503020204020204" pitchFamily="34" charset="-122"/>
                <a:ea typeface="微软雅黑" panose="020B0503020204020204" pitchFamily="34" charset="-122"/>
              </a:rPr>
              <a:t>创业同行，福音共命</a:t>
            </a:r>
            <a:endParaRPr sz="4400" b="1" dirty="0">
              <a:latin typeface="微软雅黑" panose="020B0503020204020204" pitchFamily="34" charset="-122"/>
              <a:ea typeface="微软雅黑" panose="020B0503020204020204" pitchFamily="34" charset="-122"/>
            </a:endParaRPr>
          </a:p>
          <a:p>
            <a:pPr marL="451104" indent="-451104" defTabSz="560831">
              <a:spcBef>
                <a:spcPts val="2800"/>
              </a:spcBef>
              <a:buBlip>
                <a:blip r:embed="rId2"/>
              </a:buBlip>
              <a:defRPr sz="3648"/>
            </a:pPr>
            <a:r>
              <a:rPr sz="4400" b="1" dirty="0" err="1">
                <a:latin typeface="微软雅黑" panose="020B0503020204020204" pitchFamily="34" charset="-122"/>
                <a:ea typeface="微软雅黑" panose="020B0503020204020204" pitchFamily="34" charset="-122"/>
              </a:rPr>
              <a:t>生命使命，交织一体</a:t>
            </a:r>
            <a:endParaRPr sz="4400" b="1" dirty="0">
              <a:latin typeface="微软雅黑" panose="020B0503020204020204" pitchFamily="34" charset="-122"/>
              <a:ea typeface="微软雅黑" panose="020B0503020204020204" pitchFamily="34" charset="-122"/>
            </a:endParaRPr>
          </a:p>
          <a:p>
            <a:pPr marL="451104" indent="-451104" defTabSz="560831">
              <a:spcBef>
                <a:spcPts val="2800"/>
              </a:spcBef>
              <a:buBlip>
                <a:blip r:embed="rId2"/>
              </a:buBlip>
              <a:defRPr sz="3648"/>
            </a:pPr>
            <a:r>
              <a:rPr sz="4400" b="1" dirty="0" err="1">
                <a:solidFill>
                  <a:srgbClr val="FF0000"/>
                </a:solidFill>
                <a:latin typeface="微软雅黑" panose="020B0503020204020204" pitchFamily="34" charset="-122"/>
                <a:ea typeface="微软雅黑" panose="020B0503020204020204" pitchFamily="34" charset="-122"/>
              </a:rPr>
              <a:t>管家治理，所求精专</a:t>
            </a:r>
            <a:endParaRPr sz="4400" b="1" dirty="0">
              <a:solidFill>
                <a:srgbClr val="FF0000"/>
              </a:solidFill>
              <a:latin typeface="微软雅黑" panose="020B0503020204020204" pitchFamily="34" charset="-122"/>
              <a:ea typeface="微软雅黑" panose="020B0503020204020204" pitchFamily="34" charset="-122"/>
            </a:endParaRPr>
          </a:p>
          <a:p>
            <a:pPr marL="451104" indent="-451104" defTabSz="560831">
              <a:spcBef>
                <a:spcPts val="2800"/>
              </a:spcBef>
              <a:buBlip>
                <a:blip r:embed="rId2"/>
              </a:buBlip>
              <a:defRPr sz="3648"/>
            </a:pPr>
            <a:r>
              <a:rPr sz="4400" b="1" dirty="0" err="1">
                <a:solidFill>
                  <a:srgbClr val="FF0000"/>
                </a:solidFill>
                <a:latin typeface="微软雅黑" panose="020B0503020204020204" pitchFamily="34" charset="-122"/>
                <a:ea typeface="微软雅黑" panose="020B0503020204020204" pitchFamily="34" charset="-122"/>
              </a:rPr>
              <a:t>福音大使，所求忠心</a:t>
            </a:r>
            <a:endParaRPr sz="4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6E55F6-C411-465C-BB0F-F7A5EDBB1D93}"/>
              </a:ext>
            </a:extLst>
          </p:cNvPr>
          <p:cNvSpPr>
            <a:spLocks noGrp="1"/>
          </p:cNvSpPr>
          <p:nvPr>
            <p:ph type="title"/>
          </p:nvPr>
        </p:nvSpPr>
        <p:spPr>
          <a:xfrm>
            <a:off x="1270000" y="132080"/>
            <a:ext cx="10464800" cy="2108200"/>
          </a:xfrm>
        </p:spPr>
        <p:txBody>
          <a:bodyPr>
            <a:normAutofit/>
          </a:bodyPr>
          <a:lstStyle/>
          <a:p>
            <a:r>
              <a:rPr lang="zh-CN" altLang="en-US" sz="5900" b="1" dirty="0">
                <a:latin typeface="微软雅黑" panose="020B0503020204020204" pitchFamily="34" charset="-122"/>
                <a:ea typeface="微软雅黑" panose="020B0503020204020204" pitchFamily="34" charset="-122"/>
              </a:rPr>
              <a:t>统一国度，君王治理全地预言</a:t>
            </a:r>
            <a:endParaRPr lang="zh-SG" altLang="en-US" sz="5900" b="1" dirty="0">
              <a:latin typeface="微软雅黑" panose="020B0503020204020204" pitchFamily="34" charset="-122"/>
              <a:ea typeface="微软雅黑" panose="020B0503020204020204" pitchFamily="34" charset="-122"/>
            </a:endParaRPr>
          </a:p>
        </p:txBody>
      </p:sp>
      <p:sp>
        <p:nvSpPr>
          <p:cNvPr id="3" name="文本占位符 2">
            <a:extLst>
              <a:ext uri="{FF2B5EF4-FFF2-40B4-BE49-F238E27FC236}">
                <a16:creationId xmlns:a16="http://schemas.microsoft.com/office/drawing/2014/main" id="{802FA458-2BB0-409E-BDFA-8BCA4A690116}"/>
              </a:ext>
            </a:extLst>
          </p:cNvPr>
          <p:cNvSpPr>
            <a:spLocks noGrp="1"/>
          </p:cNvSpPr>
          <p:nvPr>
            <p:ph type="body" idx="1"/>
          </p:nvPr>
        </p:nvSpPr>
        <p:spPr>
          <a:xfrm>
            <a:off x="591820" y="1186180"/>
            <a:ext cx="11821160" cy="8326120"/>
          </a:xfrm>
        </p:spPr>
        <p:txBody>
          <a:bodyPr>
            <a:normAutofit/>
          </a:bodyPr>
          <a:lstStyle/>
          <a:p>
            <a:pPr marL="0" indent="0">
              <a:buNone/>
            </a:pPr>
            <a:r>
              <a:rPr lang="en-US" altLang="zh-CN" sz="3400" b="1" dirty="0">
                <a:latin typeface="微软雅黑" panose="020B0503020204020204" pitchFamily="34" charset="-122"/>
                <a:ea typeface="微软雅黑" panose="020B0503020204020204" pitchFamily="34" charset="-122"/>
              </a:rPr>
              <a:t>【</a:t>
            </a:r>
            <a:r>
              <a:rPr lang="zh-CN" altLang="en-US" sz="3400" b="1" dirty="0">
                <a:latin typeface="微软雅黑" panose="020B0503020204020204" pitchFamily="34" charset="-122"/>
                <a:ea typeface="微软雅黑" panose="020B0503020204020204" pitchFamily="34" charset="-122"/>
              </a:rPr>
              <a:t>赛</a:t>
            </a:r>
            <a:r>
              <a:rPr lang="en-US" altLang="zh-CN" sz="3400" b="1" dirty="0">
                <a:latin typeface="微软雅黑" panose="020B0503020204020204" pitchFamily="34" charset="-122"/>
                <a:ea typeface="微软雅黑" panose="020B0503020204020204" pitchFamily="34" charset="-122"/>
              </a:rPr>
              <a:t>9:6】</a:t>
            </a:r>
            <a:r>
              <a:rPr lang="zh-CN" altLang="en-US" sz="3400" b="1" dirty="0">
                <a:latin typeface="微软雅黑" panose="020B0503020204020204" pitchFamily="34" charset="-122"/>
                <a:ea typeface="微软雅黑" panose="020B0503020204020204" pitchFamily="34" charset="-122"/>
              </a:rPr>
              <a:t>因有一婴孩为我们而生，有一子赐给我们，</a:t>
            </a:r>
            <a:r>
              <a:rPr lang="zh-CN" altLang="en-US" sz="3400" b="1" dirty="0">
                <a:solidFill>
                  <a:srgbClr val="FF0000"/>
                </a:solidFill>
                <a:latin typeface="微软雅黑" panose="020B0503020204020204" pitchFamily="34" charset="-122"/>
                <a:ea typeface="微软雅黑" panose="020B0503020204020204" pitchFamily="34" charset="-122"/>
              </a:rPr>
              <a:t>政权</a:t>
            </a:r>
            <a:r>
              <a:rPr lang="zh-CN" altLang="en-US" sz="3400" b="1" dirty="0">
                <a:latin typeface="微软雅黑" panose="020B0503020204020204" pitchFamily="34" charset="-122"/>
                <a:ea typeface="微软雅黑" panose="020B0503020204020204" pitchFamily="34" charset="-122"/>
              </a:rPr>
              <a:t>必担在他的肩头上。他名称为奇妙、策士、全能的　神、永在的父、和平的君。</a:t>
            </a:r>
          </a:p>
          <a:p>
            <a:pPr marL="0" indent="0">
              <a:buNone/>
            </a:pPr>
            <a:r>
              <a:rPr lang="en-US" altLang="zh-CN" sz="3400" b="1" dirty="0">
                <a:latin typeface="微软雅黑" panose="020B0503020204020204" pitchFamily="34" charset="-122"/>
                <a:ea typeface="微软雅黑" panose="020B0503020204020204" pitchFamily="34" charset="-122"/>
              </a:rPr>
              <a:t>【</a:t>
            </a:r>
            <a:r>
              <a:rPr lang="zh-CN" altLang="en-US" sz="3400" b="1" dirty="0">
                <a:latin typeface="微软雅黑" panose="020B0503020204020204" pitchFamily="34" charset="-122"/>
                <a:ea typeface="微软雅黑" panose="020B0503020204020204" pitchFamily="34" charset="-122"/>
              </a:rPr>
              <a:t>赛</a:t>
            </a:r>
            <a:r>
              <a:rPr lang="en-US" altLang="zh-CN" sz="3400" b="1" dirty="0">
                <a:latin typeface="微软雅黑" panose="020B0503020204020204" pitchFamily="34" charset="-122"/>
                <a:ea typeface="微软雅黑" panose="020B0503020204020204" pitchFamily="34" charset="-122"/>
              </a:rPr>
              <a:t>9:7】</a:t>
            </a:r>
            <a:r>
              <a:rPr lang="zh-CN" altLang="en-US" sz="3400" b="1" dirty="0">
                <a:latin typeface="微软雅黑" panose="020B0503020204020204" pitchFamily="34" charset="-122"/>
                <a:ea typeface="微软雅黑" panose="020B0503020204020204" pitchFamily="34" charset="-122"/>
              </a:rPr>
              <a:t>他的</a:t>
            </a:r>
            <a:r>
              <a:rPr lang="zh-CN" altLang="en-US" sz="3400" b="1" dirty="0">
                <a:solidFill>
                  <a:srgbClr val="FF0000"/>
                </a:solidFill>
                <a:latin typeface="微软雅黑" panose="020B0503020204020204" pitchFamily="34" charset="-122"/>
                <a:ea typeface="微软雅黑" panose="020B0503020204020204" pitchFamily="34" charset="-122"/>
              </a:rPr>
              <a:t>政权</a:t>
            </a:r>
            <a:r>
              <a:rPr lang="zh-CN" altLang="en-US" sz="3400" b="1" dirty="0">
                <a:latin typeface="微软雅黑" panose="020B0503020204020204" pitchFamily="34" charset="-122"/>
                <a:ea typeface="微软雅黑" panose="020B0503020204020204" pitchFamily="34" charset="-122"/>
              </a:rPr>
              <a:t>与平安必加增无穷。他必在</a:t>
            </a:r>
            <a:r>
              <a:rPr lang="zh-CN" altLang="en-US" sz="3400" b="1" dirty="0">
                <a:solidFill>
                  <a:srgbClr val="FF0000"/>
                </a:solidFill>
                <a:latin typeface="微软雅黑" panose="020B0503020204020204" pitchFamily="34" charset="-122"/>
                <a:ea typeface="微软雅黑" panose="020B0503020204020204" pitchFamily="34" charset="-122"/>
              </a:rPr>
              <a:t>大卫的宝座</a:t>
            </a:r>
            <a:r>
              <a:rPr lang="zh-CN" altLang="en-US" sz="3400" b="1" dirty="0">
                <a:latin typeface="微软雅黑" panose="020B0503020204020204" pitchFamily="34" charset="-122"/>
                <a:ea typeface="微软雅黑" panose="020B0503020204020204" pitchFamily="34" charset="-122"/>
              </a:rPr>
              <a:t>上治理他的国，以公平公义使国坚定稳固，从今直到</a:t>
            </a:r>
            <a:r>
              <a:rPr lang="zh-CN" altLang="en-US" sz="3400" b="1" dirty="0">
                <a:solidFill>
                  <a:srgbClr val="FF0000"/>
                </a:solidFill>
                <a:latin typeface="微软雅黑" panose="020B0503020204020204" pitchFamily="34" charset="-122"/>
                <a:ea typeface="微软雅黑" panose="020B0503020204020204" pitchFamily="34" charset="-122"/>
              </a:rPr>
              <a:t>永远</a:t>
            </a:r>
            <a:r>
              <a:rPr lang="zh-CN" altLang="en-US" sz="3400" b="1" dirty="0">
                <a:latin typeface="微软雅黑" panose="020B0503020204020204" pitchFamily="34" charset="-122"/>
                <a:ea typeface="微软雅黑" panose="020B0503020204020204" pitchFamily="34" charset="-122"/>
              </a:rPr>
              <a:t>。万军之耶和华的热心</a:t>
            </a:r>
            <a:r>
              <a:rPr lang="zh-CN" altLang="en-US" sz="3400" b="1" dirty="0">
                <a:solidFill>
                  <a:srgbClr val="FF0000"/>
                </a:solidFill>
                <a:latin typeface="微软雅黑" panose="020B0503020204020204" pitchFamily="34" charset="-122"/>
                <a:ea typeface="微软雅黑" panose="020B0503020204020204" pitchFamily="34" charset="-122"/>
              </a:rPr>
              <a:t>必成就这事</a:t>
            </a:r>
            <a:r>
              <a:rPr lang="zh-CN" altLang="en-US" sz="3400" b="1" dirty="0">
                <a:latin typeface="微软雅黑" panose="020B0503020204020204" pitchFamily="34" charset="-122"/>
                <a:ea typeface="微软雅黑" panose="020B0503020204020204" pitchFamily="34" charset="-122"/>
              </a:rPr>
              <a:t>。</a:t>
            </a:r>
            <a:endParaRPr lang="en-US" altLang="zh-CN" sz="3400" b="1" dirty="0">
              <a:latin typeface="微软雅黑" panose="020B0503020204020204" pitchFamily="34" charset="-122"/>
              <a:ea typeface="微软雅黑" panose="020B0503020204020204" pitchFamily="34" charset="-122"/>
            </a:endParaRPr>
          </a:p>
          <a:p>
            <a:pPr marL="0" indent="0">
              <a:buNone/>
            </a:pPr>
            <a:r>
              <a:rPr lang="en-US" altLang="zh-CN" sz="3400" b="1" dirty="0">
                <a:latin typeface="微软雅黑" panose="020B0503020204020204" pitchFamily="34" charset="-122"/>
                <a:ea typeface="微软雅黑" panose="020B0503020204020204" pitchFamily="34" charset="-122"/>
              </a:rPr>
              <a:t>【</a:t>
            </a:r>
            <a:r>
              <a:rPr lang="zh-CN" altLang="en-US" sz="3400" b="1" dirty="0">
                <a:latin typeface="微软雅黑" panose="020B0503020204020204" pitchFamily="34" charset="-122"/>
                <a:ea typeface="微软雅黑" panose="020B0503020204020204" pitchFamily="34" charset="-122"/>
              </a:rPr>
              <a:t>但</a:t>
            </a:r>
            <a:r>
              <a:rPr lang="en-US" altLang="zh-CN" sz="3400" b="1" dirty="0">
                <a:latin typeface="微软雅黑" panose="020B0503020204020204" pitchFamily="34" charset="-122"/>
                <a:ea typeface="微软雅黑" panose="020B0503020204020204" pitchFamily="34" charset="-122"/>
              </a:rPr>
              <a:t>7:13】</a:t>
            </a:r>
            <a:r>
              <a:rPr lang="zh-CN" altLang="en-US" sz="3400" b="1" dirty="0">
                <a:latin typeface="微软雅黑" panose="020B0503020204020204" pitchFamily="34" charset="-122"/>
                <a:ea typeface="微软雅黑" panose="020B0503020204020204" pitchFamily="34" charset="-122"/>
              </a:rPr>
              <a:t>我在夜间的异象中观看，见有一位像</a:t>
            </a:r>
            <a:r>
              <a:rPr lang="zh-CN" altLang="en-US" sz="3400" b="1" dirty="0">
                <a:solidFill>
                  <a:srgbClr val="FF0000"/>
                </a:solidFill>
                <a:latin typeface="微软雅黑" panose="020B0503020204020204" pitchFamily="34" charset="-122"/>
                <a:ea typeface="微软雅黑" panose="020B0503020204020204" pitchFamily="34" charset="-122"/>
              </a:rPr>
              <a:t>人子</a:t>
            </a:r>
            <a:r>
              <a:rPr lang="zh-CN" altLang="en-US" sz="3400" b="1" dirty="0">
                <a:latin typeface="微软雅黑" panose="020B0503020204020204" pitchFamily="34" charset="-122"/>
                <a:ea typeface="微软雅黑" panose="020B0503020204020204" pitchFamily="34" charset="-122"/>
              </a:rPr>
              <a:t>的，驾着天云而来，被领到</a:t>
            </a:r>
            <a:r>
              <a:rPr lang="zh-CN" altLang="en-US" sz="3400" b="1" dirty="0">
                <a:solidFill>
                  <a:srgbClr val="FF0000"/>
                </a:solidFill>
                <a:latin typeface="微软雅黑" panose="020B0503020204020204" pitchFamily="34" charset="-122"/>
                <a:ea typeface="微软雅黑" panose="020B0503020204020204" pitchFamily="34" charset="-122"/>
              </a:rPr>
              <a:t>亘古常在者</a:t>
            </a:r>
            <a:r>
              <a:rPr lang="zh-CN" altLang="en-US" sz="3400" b="1" dirty="0">
                <a:latin typeface="微软雅黑" panose="020B0503020204020204" pitchFamily="34" charset="-122"/>
                <a:ea typeface="微软雅黑" panose="020B0503020204020204" pitchFamily="34" charset="-122"/>
              </a:rPr>
              <a:t>面前，</a:t>
            </a:r>
          </a:p>
          <a:p>
            <a:pPr marL="0" indent="0">
              <a:buNone/>
            </a:pPr>
            <a:r>
              <a:rPr lang="en-US" altLang="zh-CN" sz="3400" b="1" dirty="0">
                <a:latin typeface="微软雅黑" panose="020B0503020204020204" pitchFamily="34" charset="-122"/>
                <a:ea typeface="微软雅黑" panose="020B0503020204020204" pitchFamily="34" charset="-122"/>
              </a:rPr>
              <a:t>【</a:t>
            </a:r>
            <a:r>
              <a:rPr lang="zh-CN" altLang="en-US" sz="3400" b="1" dirty="0">
                <a:latin typeface="微软雅黑" panose="020B0503020204020204" pitchFamily="34" charset="-122"/>
                <a:ea typeface="微软雅黑" panose="020B0503020204020204" pitchFamily="34" charset="-122"/>
              </a:rPr>
              <a:t>但</a:t>
            </a:r>
            <a:r>
              <a:rPr lang="en-US" altLang="zh-CN" sz="3400" b="1" dirty="0">
                <a:latin typeface="微软雅黑" panose="020B0503020204020204" pitchFamily="34" charset="-122"/>
                <a:ea typeface="微软雅黑" panose="020B0503020204020204" pitchFamily="34" charset="-122"/>
              </a:rPr>
              <a:t>7:14】</a:t>
            </a:r>
            <a:r>
              <a:rPr lang="zh-CN" altLang="en-US" sz="3400" b="1" dirty="0">
                <a:latin typeface="微软雅黑" panose="020B0503020204020204" pitchFamily="34" charset="-122"/>
                <a:ea typeface="微软雅黑" panose="020B0503020204020204" pitchFamily="34" charset="-122"/>
              </a:rPr>
              <a:t>得了权柄、荣耀、</a:t>
            </a:r>
            <a:r>
              <a:rPr lang="zh-CN" altLang="en-US" sz="3400" b="1" dirty="0">
                <a:solidFill>
                  <a:srgbClr val="FF0000"/>
                </a:solidFill>
                <a:latin typeface="微软雅黑" panose="020B0503020204020204" pitchFamily="34" charset="-122"/>
                <a:ea typeface="微软雅黑" panose="020B0503020204020204" pitchFamily="34" charset="-122"/>
              </a:rPr>
              <a:t>国度</a:t>
            </a:r>
            <a:r>
              <a:rPr lang="zh-CN" altLang="en-US" sz="3400" b="1" dirty="0">
                <a:latin typeface="微软雅黑" panose="020B0503020204020204" pitchFamily="34" charset="-122"/>
                <a:ea typeface="微软雅黑" panose="020B0503020204020204" pitchFamily="34" charset="-122"/>
              </a:rPr>
              <a:t>，使</a:t>
            </a:r>
            <a:r>
              <a:rPr lang="zh-CN" altLang="en-US" sz="3400" b="1" dirty="0">
                <a:solidFill>
                  <a:srgbClr val="FF0000"/>
                </a:solidFill>
                <a:latin typeface="微软雅黑" panose="020B0503020204020204" pitchFamily="34" charset="-122"/>
                <a:ea typeface="微软雅黑" panose="020B0503020204020204" pitchFamily="34" charset="-122"/>
              </a:rPr>
              <a:t>各方、各国、各族</a:t>
            </a:r>
            <a:r>
              <a:rPr lang="zh-CN" altLang="en-US" sz="3400" b="1" dirty="0">
                <a:latin typeface="微软雅黑" panose="020B0503020204020204" pitchFamily="34" charset="-122"/>
                <a:ea typeface="微软雅黑" panose="020B0503020204020204" pitchFamily="34" charset="-122"/>
              </a:rPr>
              <a:t>的人都</a:t>
            </a:r>
            <a:r>
              <a:rPr lang="zh-CN" altLang="en-US" sz="3400" b="1" dirty="0">
                <a:solidFill>
                  <a:srgbClr val="FF0000"/>
                </a:solidFill>
                <a:latin typeface="微软雅黑" panose="020B0503020204020204" pitchFamily="34" charset="-122"/>
                <a:ea typeface="微软雅黑" panose="020B0503020204020204" pitchFamily="34" charset="-122"/>
              </a:rPr>
              <a:t>侍奉</a:t>
            </a:r>
            <a:r>
              <a:rPr lang="zh-CN" altLang="en-US" sz="3400" b="1" dirty="0">
                <a:latin typeface="微软雅黑" panose="020B0503020204020204" pitchFamily="34" charset="-122"/>
                <a:ea typeface="微软雅黑" panose="020B0503020204020204" pitchFamily="34" charset="-122"/>
              </a:rPr>
              <a:t>他。他的权柄是永远的，不能废去，</a:t>
            </a:r>
            <a:r>
              <a:rPr lang="zh-CN" altLang="en-US" sz="3400" b="1" dirty="0">
                <a:solidFill>
                  <a:srgbClr val="FF0000"/>
                </a:solidFill>
                <a:latin typeface="微软雅黑" panose="020B0503020204020204" pitchFamily="34" charset="-122"/>
                <a:ea typeface="微软雅黑" panose="020B0503020204020204" pitchFamily="34" charset="-122"/>
              </a:rPr>
              <a:t>他的国必不败坏</a:t>
            </a:r>
            <a:r>
              <a:rPr lang="zh-CN" altLang="en-US" sz="3400" b="1" dirty="0">
                <a:latin typeface="微软雅黑" panose="020B0503020204020204" pitchFamily="34" charset="-122"/>
                <a:ea typeface="微软雅黑" panose="020B0503020204020204" pitchFamily="34" charset="-122"/>
              </a:rPr>
              <a:t>。</a:t>
            </a:r>
            <a:endParaRPr lang="zh-SG" altLang="en-US" sz="3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9074055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6E55F6-C411-465C-BB0F-F7A5EDBB1D93}"/>
              </a:ext>
            </a:extLst>
          </p:cNvPr>
          <p:cNvSpPr>
            <a:spLocks noGrp="1"/>
          </p:cNvSpPr>
          <p:nvPr>
            <p:ph type="title"/>
          </p:nvPr>
        </p:nvSpPr>
        <p:spPr/>
        <p:txBody>
          <a:bodyPr>
            <a:normAutofit/>
          </a:bodyPr>
          <a:lstStyle/>
          <a:p>
            <a:r>
              <a:rPr lang="zh-CN" altLang="en-US" sz="5900" b="1" dirty="0">
                <a:latin typeface="微软雅黑" panose="020B0503020204020204" pitchFamily="34" charset="-122"/>
                <a:ea typeface="微软雅黑" panose="020B0503020204020204" pitchFamily="34" charset="-122"/>
              </a:rPr>
              <a:t>统一国度，基督君王临到</a:t>
            </a:r>
            <a:endParaRPr lang="zh-SG" altLang="en-US" sz="5900" b="1" dirty="0">
              <a:latin typeface="微软雅黑" panose="020B0503020204020204" pitchFamily="34" charset="-122"/>
              <a:ea typeface="微软雅黑" panose="020B0503020204020204" pitchFamily="34" charset="-122"/>
            </a:endParaRPr>
          </a:p>
        </p:txBody>
      </p:sp>
      <p:sp>
        <p:nvSpPr>
          <p:cNvPr id="3" name="文本占位符 2">
            <a:extLst>
              <a:ext uri="{FF2B5EF4-FFF2-40B4-BE49-F238E27FC236}">
                <a16:creationId xmlns:a16="http://schemas.microsoft.com/office/drawing/2014/main" id="{802FA458-2BB0-409E-BDFA-8BCA4A690116}"/>
              </a:ext>
            </a:extLst>
          </p:cNvPr>
          <p:cNvSpPr>
            <a:spLocks noGrp="1"/>
          </p:cNvSpPr>
          <p:nvPr>
            <p:ph type="body" idx="1"/>
          </p:nvPr>
        </p:nvSpPr>
        <p:spPr>
          <a:xfrm>
            <a:off x="561340" y="2484120"/>
            <a:ext cx="11882120" cy="5842000"/>
          </a:xfrm>
        </p:spPr>
        <p:txBody>
          <a:bodyPr>
            <a:noAutofit/>
          </a:bodyPr>
          <a:lstStyle/>
          <a:p>
            <a:pPr marL="0" indent="0">
              <a:buNone/>
            </a:pPr>
            <a:r>
              <a:rPr lang="en-US" altLang="zh-CN" sz="4000" b="1" dirty="0">
                <a:latin typeface="微软雅黑" panose="020B0503020204020204" pitchFamily="34" charset="-122"/>
                <a:ea typeface="微软雅黑" panose="020B0503020204020204" pitchFamily="34" charset="-122"/>
              </a:rPr>
              <a:t>【</a:t>
            </a:r>
            <a:r>
              <a:rPr lang="zh-CN" altLang="en-US" sz="4000" b="1" dirty="0">
                <a:latin typeface="微软雅黑" panose="020B0503020204020204" pitchFamily="34" charset="-122"/>
                <a:ea typeface="微软雅黑" panose="020B0503020204020204" pitchFamily="34" charset="-122"/>
              </a:rPr>
              <a:t>太</a:t>
            </a:r>
            <a:r>
              <a:rPr lang="en-US" altLang="zh-CN" sz="4000" b="1" dirty="0">
                <a:latin typeface="微软雅黑" panose="020B0503020204020204" pitchFamily="34" charset="-122"/>
                <a:ea typeface="微软雅黑" panose="020B0503020204020204" pitchFamily="34" charset="-122"/>
              </a:rPr>
              <a:t>25:31】“</a:t>
            </a:r>
            <a:r>
              <a:rPr lang="zh-CN" altLang="en-US" sz="4000" b="1" dirty="0">
                <a:latin typeface="微软雅黑" panose="020B0503020204020204" pitchFamily="34" charset="-122"/>
                <a:ea typeface="微软雅黑" panose="020B0503020204020204" pitchFamily="34" charset="-122"/>
              </a:rPr>
              <a:t>当</a:t>
            </a:r>
            <a:r>
              <a:rPr lang="zh-CN" altLang="en-US" sz="4000" b="1" dirty="0">
                <a:solidFill>
                  <a:srgbClr val="FF0000"/>
                </a:solidFill>
                <a:latin typeface="微软雅黑" panose="020B0503020204020204" pitchFamily="34" charset="-122"/>
                <a:ea typeface="微软雅黑" panose="020B0503020204020204" pitchFamily="34" charset="-122"/>
              </a:rPr>
              <a:t>人子</a:t>
            </a:r>
            <a:r>
              <a:rPr lang="zh-CN" altLang="en-US" sz="4000" b="1" dirty="0">
                <a:latin typeface="微软雅黑" panose="020B0503020204020204" pitchFamily="34" charset="-122"/>
                <a:ea typeface="微软雅黑" panose="020B0503020204020204" pitchFamily="34" charset="-122"/>
              </a:rPr>
              <a:t>在他荣耀里，同着众天使</a:t>
            </a:r>
            <a:r>
              <a:rPr lang="zh-CN" altLang="en-US" sz="4000" b="1" dirty="0">
                <a:solidFill>
                  <a:srgbClr val="FF0000"/>
                </a:solidFill>
                <a:latin typeface="微软雅黑" panose="020B0503020204020204" pitchFamily="34" charset="-122"/>
                <a:ea typeface="微软雅黑" panose="020B0503020204020204" pitchFamily="34" charset="-122"/>
              </a:rPr>
              <a:t>降临</a:t>
            </a:r>
            <a:r>
              <a:rPr lang="zh-CN" altLang="en-US" sz="4000" b="1" dirty="0">
                <a:latin typeface="微软雅黑" panose="020B0503020204020204" pitchFamily="34" charset="-122"/>
                <a:ea typeface="微软雅黑" panose="020B0503020204020204" pitchFamily="34" charset="-122"/>
              </a:rPr>
              <a:t>的时候，要坐在他荣耀的宝座上。</a:t>
            </a:r>
          </a:p>
          <a:p>
            <a:pPr marL="0" indent="0">
              <a:buNone/>
            </a:pPr>
            <a:r>
              <a:rPr lang="en-US" altLang="zh-CN" sz="4000" b="1" dirty="0">
                <a:latin typeface="微软雅黑" panose="020B0503020204020204" pitchFamily="34" charset="-122"/>
                <a:ea typeface="微软雅黑" panose="020B0503020204020204" pitchFamily="34" charset="-122"/>
              </a:rPr>
              <a:t>【</a:t>
            </a:r>
            <a:r>
              <a:rPr lang="zh-CN" altLang="en-US" sz="4000" b="1" dirty="0">
                <a:latin typeface="微软雅黑" panose="020B0503020204020204" pitchFamily="34" charset="-122"/>
                <a:ea typeface="微软雅黑" panose="020B0503020204020204" pitchFamily="34" charset="-122"/>
              </a:rPr>
              <a:t>太</a:t>
            </a:r>
            <a:r>
              <a:rPr lang="en-US" altLang="zh-CN" sz="4000" b="1" dirty="0">
                <a:latin typeface="微软雅黑" panose="020B0503020204020204" pitchFamily="34" charset="-122"/>
                <a:ea typeface="微软雅黑" panose="020B0503020204020204" pitchFamily="34" charset="-122"/>
              </a:rPr>
              <a:t>25:32】</a:t>
            </a:r>
            <a:r>
              <a:rPr lang="zh-CN" altLang="en-US" sz="4000" b="1" dirty="0">
                <a:latin typeface="微软雅黑" panose="020B0503020204020204" pitchFamily="34" charset="-122"/>
                <a:ea typeface="微软雅黑" panose="020B0503020204020204" pitchFamily="34" charset="-122"/>
              </a:rPr>
              <a:t>万民都要聚集在他面前。他要把他们分别出来，好像牧羊的分别绵羊、山羊一般；</a:t>
            </a:r>
          </a:p>
          <a:p>
            <a:pPr marL="0" indent="0">
              <a:buNone/>
            </a:pPr>
            <a:r>
              <a:rPr lang="en-US" altLang="zh-CN" sz="4000" b="1" dirty="0">
                <a:latin typeface="微软雅黑" panose="020B0503020204020204" pitchFamily="34" charset="-122"/>
                <a:ea typeface="微软雅黑" panose="020B0503020204020204" pitchFamily="34" charset="-122"/>
              </a:rPr>
              <a:t>【</a:t>
            </a:r>
            <a:r>
              <a:rPr lang="zh-CN" altLang="en-US" sz="4000" b="1" dirty="0">
                <a:latin typeface="微软雅黑" panose="020B0503020204020204" pitchFamily="34" charset="-122"/>
                <a:ea typeface="微软雅黑" panose="020B0503020204020204" pitchFamily="34" charset="-122"/>
              </a:rPr>
              <a:t>太</a:t>
            </a:r>
            <a:r>
              <a:rPr lang="en-US" altLang="zh-CN" sz="4000" b="1" dirty="0">
                <a:latin typeface="微软雅黑" panose="020B0503020204020204" pitchFamily="34" charset="-122"/>
                <a:ea typeface="微软雅黑" panose="020B0503020204020204" pitchFamily="34" charset="-122"/>
              </a:rPr>
              <a:t>25:33】</a:t>
            </a:r>
            <a:r>
              <a:rPr lang="zh-CN" altLang="en-US" sz="4000" b="1" dirty="0">
                <a:latin typeface="微软雅黑" panose="020B0503020204020204" pitchFamily="34" charset="-122"/>
                <a:ea typeface="微软雅黑" panose="020B0503020204020204" pitchFamily="34" charset="-122"/>
              </a:rPr>
              <a:t>把绵羊安置在右边，山羊在左边。</a:t>
            </a:r>
          </a:p>
          <a:p>
            <a:pPr marL="0" indent="0">
              <a:buNone/>
            </a:pPr>
            <a:r>
              <a:rPr lang="en-US" altLang="zh-CN" sz="4000" b="1" dirty="0">
                <a:latin typeface="微软雅黑" panose="020B0503020204020204" pitchFamily="34" charset="-122"/>
                <a:ea typeface="微软雅黑" panose="020B0503020204020204" pitchFamily="34" charset="-122"/>
              </a:rPr>
              <a:t>【</a:t>
            </a:r>
            <a:r>
              <a:rPr lang="zh-CN" altLang="en-US" sz="4000" b="1" dirty="0">
                <a:latin typeface="微软雅黑" panose="020B0503020204020204" pitchFamily="34" charset="-122"/>
                <a:ea typeface="微软雅黑" panose="020B0503020204020204" pitchFamily="34" charset="-122"/>
              </a:rPr>
              <a:t>太</a:t>
            </a:r>
            <a:r>
              <a:rPr lang="en-US" altLang="zh-CN" sz="4000" b="1" dirty="0">
                <a:latin typeface="微软雅黑" panose="020B0503020204020204" pitchFamily="34" charset="-122"/>
                <a:ea typeface="微软雅黑" panose="020B0503020204020204" pitchFamily="34" charset="-122"/>
              </a:rPr>
              <a:t>25:34】</a:t>
            </a:r>
            <a:r>
              <a:rPr lang="zh-CN" altLang="en-US" sz="4000" b="1" dirty="0">
                <a:latin typeface="微软雅黑" panose="020B0503020204020204" pitchFamily="34" charset="-122"/>
                <a:ea typeface="微软雅黑" panose="020B0503020204020204" pitchFamily="34" charset="-122"/>
              </a:rPr>
              <a:t>于是，王要向那右边的说：‘你们这蒙我父赐福的，可来承受那</a:t>
            </a:r>
            <a:r>
              <a:rPr lang="zh-CN" altLang="en-US" sz="4000" b="1" dirty="0">
                <a:solidFill>
                  <a:srgbClr val="FF0000"/>
                </a:solidFill>
                <a:latin typeface="微软雅黑" panose="020B0503020204020204" pitchFamily="34" charset="-122"/>
                <a:ea typeface="微软雅黑" panose="020B0503020204020204" pitchFamily="34" charset="-122"/>
              </a:rPr>
              <a:t>创世以来为你们所预备的国</a:t>
            </a:r>
            <a:r>
              <a:rPr lang="zh-CN" altLang="en-US" sz="4000" b="1" dirty="0">
                <a:latin typeface="微软雅黑" panose="020B0503020204020204" pitchFamily="34" charset="-122"/>
                <a:ea typeface="微软雅黑" panose="020B0503020204020204" pitchFamily="34" charset="-122"/>
              </a:rPr>
              <a:t>。</a:t>
            </a:r>
            <a:endParaRPr lang="zh-SG" altLang="en-US"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5090370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总结"/>
          <p:cNvSpPr txBox="1">
            <a:spLocks noGrp="1"/>
          </p:cNvSpPr>
          <p:nvPr>
            <p:ph type="title"/>
          </p:nvPr>
        </p:nvSpPr>
        <p:spPr>
          <a:xfrm>
            <a:off x="1056640" y="238760"/>
            <a:ext cx="10464800" cy="2108200"/>
          </a:xfrm>
          <a:prstGeom prst="rect">
            <a:avLst/>
          </a:prstGeom>
        </p:spPr>
        <p:txBody>
          <a:bodyPr/>
          <a:lstStyle/>
          <a:p>
            <a:r>
              <a:rPr sz="5900" b="1" dirty="0" err="1">
                <a:latin typeface="微软雅黑" panose="020B0503020204020204" pitchFamily="34" charset="-122"/>
                <a:ea typeface="微软雅黑" panose="020B0503020204020204" pitchFamily="34" charset="-122"/>
              </a:rPr>
              <a:t>总结</a:t>
            </a:r>
            <a:endParaRPr sz="5900" b="1" dirty="0">
              <a:latin typeface="微软雅黑" panose="020B0503020204020204" pitchFamily="34" charset="-122"/>
              <a:ea typeface="微软雅黑" panose="020B0503020204020204" pitchFamily="34" charset="-122"/>
            </a:endParaRPr>
          </a:p>
        </p:txBody>
      </p:sp>
      <p:sp>
        <p:nvSpPr>
          <p:cNvPr id="215" name="地上人间，天父世界…"/>
          <p:cNvSpPr txBox="1">
            <a:spLocks noGrp="1"/>
          </p:cNvSpPr>
          <p:nvPr>
            <p:ph type="body" idx="1"/>
          </p:nvPr>
        </p:nvSpPr>
        <p:spPr>
          <a:xfrm>
            <a:off x="3075940" y="2011680"/>
            <a:ext cx="6852920" cy="6177280"/>
          </a:xfrm>
          <a:prstGeom prst="rect">
            <a:avLst/>
          </a:prstGeom>
        </p:spPr>
        <p:txBody>
          <a:bodyPr>
            <a:noAutofit/>
          </a:bodyPr>
          <a:lstStyle/>
          <a:p>
            <a:pPr marL="451104" indent="-451104" defTabSz="560831">
              <a:spcBef>
                <a:spcPts val="2800"/>
              </a:spcBef>
              <a:defRPr sz="3648"/>
            </a:pPr>
            <a:r>
              <a:rPr sz="4400" b="1" dirty="0" err="1">
                <a:latin typeface="微软雅黑" panose="020B0503020204020204" pitchFamily="34" charset="-122"/>
                <a:ea typeface="微软雅黑" panose="020B0503020204020204" pitchFamily="34" charset="-122"/>
              </a:rPr>
              <a:t>地上人间，天父世界</a:t>
            </a:r>
            <a:endParaRPr sz="4400" b="1" dirty="0">
              <a:latin typeface="微软雅黑" panose="020B0503020204020204" pitchFamily="34" charset="-122"/>
              <a:ea typeface="微软雅黑" panose="020B0503020204020204" pitchFamily="34" charset="-122"/>
            </a:endParaRPr>
          </a:p>
          <a:p>
            <a:pPr marL="451104" indent="-451104" defTabSz="560831">
              <a:spcBef>
                <a:spcPts val="2800"/>
              </a:spcBef>
              <a:defRPr sz="3648"/>
            </a:pPr>
            <a:r>
              <a:rPr sz="4400" b="1" dirty="0" err="1">
                <a:latin typeface="微软雅黑" panose="020B0503020204020204" pitchFamily="34" charset="-122"/>
                <a:ea typeface="微软雅黑" panose="020B0503020204020204" pitchFamily="34" charset="-122"/>
              </a:rPr>
              <a:t>虽被罪染，主火洁净</a:t>
            </a:r>
            <a:endParaRPr sz="4400" b="1" dirty="0">
              <a:latin typeface="微软雅黑" panose="020B0503020204020204" pitchFamily="34" charset="-122"/>
              <a:ea typeface="微软雅黑" panose="020B0503020204020204" pitchFamily="34" charset="-122"/>
            </a:endParaRPr>
          </a:p>
          <a:p>
            <a:pPr marL="451104" indent="-451104" defTabSz="560831">
              <a:spcBef>
                <a:spcPts val="2800"/>
              </a:spcBef>
              <a:defRPr sz="3648"/>
            </a:pPr>
            <a:r>
              <a:rPr sz="4400" b="1" dirty="0" err="1">
                <a:latin typeface="微软雅黑" panose="020B0503020204020204" pitchFamily="34" charset="-122"/>
                <a:ea typeface="微软雅黑" panose="020B0503020204020204" pitchFamily="34" charset="-122"/>
              </a:rPr>
              <a:t>新天新地，焕然一新</a:t>
            </a:r>
            <a:endParaRPr sz="4400" b="1" dirty="0">
              <a:latin typeface="微软雅黑" panose="020B0503020204020204" pitchFamily="34" charset="-122"/>
              <a:ea typeface="微软雅黑" panose="020B0503020204020204" pitchFamily="34" charset="-122"/>
            </a:endParaRPr>
          </a:p>
          <a:p>
            <a:pPr marL="451104" indent="-451104" defTabSz="560831">
              <a:spcBef>
                <a:spcPts val="2800"/>
              </a:spcBef>
              <a:defRPr sz="3648"/>
            </a:pPr>
            <a:r>
              <a:rPr sz="4400" b="1" dirty="0" err="1">
                <a:solidFill>
                  <a:srgbClr val="7030A0"/>
                </a:solidFill>
                <a:latin typeface="微软雅黑" panose="020B0503020204020204" pitchFamily="34" charset="-122"/>
                <a:ea typeface="微软雅黑" panose="020B0503020204020204" pitchFamily="34" charset="-122"/>
              </a:rPr>
              <a:t>生命工程，主里建造</a:t>
            </a:r>
            <a:endParaRPr sz="4400" b="1" dirty="0">
              <a:solidFill>
                <a:srgbClr val="7030A0"/>
              </a:solidFill>
              <a:latin typeface="微软雅黑" panose="020B0503020204020204" pitchFamily="34" charset="-122"/>
              <a:ea typeface="微软雅黑" panose="020B0503020204020204" pitchFamily="34" charset="-122"/>
            </a:endParaRPr>
          </a:p>
          <a:p>
            <a:pPr marL="451104" indent="-451104" defTabSz="560831">
              <a:spcBef>
                <a:spcPts val="2800"/>
              </a:spcBef>
              <a:defRPr sz="3648"/>
            </a:pPr>
            <a:r>
              <a:rPr sz="4400" b="1" dirty="0" err="1">
                <a:solidFill>
                  <a:srgbClr val="7030A0"/>
                </a:solidFill>
                <a:latin typeface="微软雅黑" panose="020B0503020204020204" pitchFamily="34" charset="-122"/>
                <a:ea typeface="微软雅黑" panose="020B0503020204020204" pitchFamily="34" charset="-122"/>
              </a:rPr>
              <a:t>管家使命，精心抚育</a:t>
            </a:r>
            <a:endParaRPr sz="4400" b="1" dirty="0">
              <a:solidFill>
                <a:srgbClr val="7030A0"/>
              </a:solidFill>
              <a:latin typeface="微软雅黑" panose="020B0503020204020204" pitchFamily="34" charset="-122"/>
              <a:ea typeface="微软雅黑" panose="020B0503020204020204" pitchFamily="34" charset="-122"/>
            </a:endParaRPr>
          </a:p>
          <a:p>
            <a:pPr marL="451104" indent="-451104" defTabSz="560831">
              <a:spcBef>
                <a:spcPts val="2800"/>
              </a:spcBef>
              <a:defRPr sz="3648"/>
            </a:pPr>
            <a:r>
              <a:rPr sz="4400" b="1" dirty="0" err="1">
                <a:latin typeface="微软雅黑" panose="020B0503020204020204" pitchFamily="34" charset="-122"/>
                <a:ea typeface="微软雅黑" panose="020B0503020204020204" pitchFamily="34" charset="-122"/>
              </a:rPr>
              <a:t>他日主来，夸吾忠善</a:t>
            </a:r>
            <a:endParaRPr sz="4400" b="1" dirty="0">
              <a:latin typeface="微软雅黑" panose="020B0503020204020204" pitchFamily="34" charset="-122"/>
              <a:ea typeface="微软雅黑" panose="020B0503020204020204" pitchFamily="34" charset="-122"/>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665CB8-07F7-43CD-BB98-6064FED9FFFF}"/>
              </a:ext>
            </a:extLst>
          </p:cNvPr>
          <p:cNvSpPr>
            <a:spLocks noGrp="1"/>
          </p:cNvSpPr>
          <p:nvPr>
            <p:ph type="title"/>
          </p:nvPr>
        </p:nvSpPr>
        <p:spPr>
          <a:xfrm>
            <a:off x="782320" y="114300"/>
            <a:ext cx="10464800" cy="2108200"/>
          </a:xfrm>
        </p:spPr>
        <p:txBody>
          <a:bodyPr/>
          <a:lstStyle/>
          <a:p>
            <a:r>
              <a:rPr lang="zh-CN" altLang="en-US" sz="5900" b="1" dirty="0">
                <a:latin typeface="微软雅黑" panose="020B0503020204020204" pitchFamily="34" charset="-122"/>
                <a:ea typeface="微软雅黑" panose="020B0503020204020204" pitchFamily="34" charset="-122"/>
              </a:rPr>
              <a:t>背诵经文</a:t>
            </a:r>
            <a:endParaRPr lang="zh-SG" altLang="en-US" sz="5900" b="1" dirty="0">
              <a:latin typeface="微软雅黑" panose="020B0503020204020204" pitchFamily="34" charset="-122"/>
              <a:ea typeface="微软雅黑" panose="020B0503020204020204" pitchFamily="34" charset="-122"/>
            </a:endParaRPr>
          </a:p>
        </p:txBody>
      </p:sp>
      <p:sp>
        <p:nvSpPr>
          <p:cNvPr id="3" name="文本占位符 2">
            <a:extLst>
              <a:ext uri="{FF2B5EF4-FFF2-40B4-BE49-F238E27FC236}">
                <a16:creationId xmlns:a16="http://schemas.microsoft.com/office/drawing/2014/main" id="{8F60534A-F5AF-45C7-8528-A99C894EFD6E}"/>
              </a:ext>
            </a:extLst>
          </p:cNvPr>
          <p:cNvSpPr>
            <a:spLocks noGrp="1"/>
          </p:cNvSpPr>
          <p:nvPr>
            <p:ph type="body" idx="1"/>
          </p:nvPr>
        </p:nvSpPr>
        <p:spPr>
          <a:xfrm>
            <a:off x="873760" y="1920240"/>
            <a:ext cx="11348720" cy="7213600"/>
          </a:xfrm>
        </p:spPr>
        <p:txBody>
          <a:bodyPr>
            <a:normAutofit fontScale="77500" lnSpcReduction="20000"/>
          </a:bodyPr>
          <a:lstStyle/>
          <a:p>
            <a:pPr marL="0" indent="0">
              <a:lnSpc>
                <a:spcPct val="170000"/>
              </a:lnSpc>
              <a:buNone/>
            </a:pPr>
            <a:r>
              <a:rPr lang="en-US" altLang="zh-CN" sz="4600" b="1" dirty="0">
                <a:latin typeface="微软雅黑" panose="020B0503020204020204" pitchFamily="34" charset="-122"/>
                <a:ea typeface="微软雅黑" panose="020B0503020204020204" pitchFamily="34" charset="-122"/>
              </a:rPr>
              <a:t>【</a:t>
            </a:r>
            <a:r>
              <a:rPr lang="zh-CN" altLang="en-US" sz="4600" b="1" dirty="0">
                <a:latin typeface="微软雅黑" panose="020B0503020204020204" pitchFamily="34" charset="-122"/>
                <a:ea typeface="微软雅黑" panose="020B0503020204020204" pitchFamily="34" charset="-122"/>
              </a:rPr>
              <a:t>弗</a:t>
            </a:r>
            <a:r>
              <a:rPr lang="en-US" altLang="zh-CN" sz="4600" b="1" dirty="0">
                <a:latin typeface="微软雅黑" panose="020B0503020204020204" pitchFamily="34" charset="-122"/>
                <a:ea typeface="微软雅黑" panose="020B0503020204020204" pitchFamily="34" charset="-122"/>
              </a:rPr>
              <a:t>1:10】</a:t>
            </a:r>
            <a:r>
              <a:rPr lang="zh-CN" altLang="en-US" sz="4600" b="1" dirty="0">
                <a:latin typeface="微软雅黑" panose="020B0503020204020204" pitchFamily="34" charset="-122"/>
                <a:ea typeface="微软雅黑" panose="020B0503020204020204" pitchFamily="34" charset="-122"/>
              </a:rPr>
              <a:t>要照所</a:t>
            </a:r>
            <a:r>
              <a:rPr lang="zh-CN" altLang="en-US" sz="4600" b="1" dirty="0">
                <a:solidFill>
                  <a:srgbClr val="FF0000"/>
                </a:solidFill>
                <a:latin typeface="微软雅黑" panose="020B0503020204020204" pitchFamily="34" charset="-122"/>
                <a:ea typeface="微软雅黑" panose="020B0503020204020204" pitchFamily="34" charset="-122"/>
              </a:rPr>
              <a:t>安排</a:t>
            </a:r>
            <a:r>
              <a:rPr lang="zh-CN" altLang="en-US" sz="4600" b="1" dirty="0">
                <a:latin typeface="微软雅黑" panose="020B0503020204020204" pitchFamily="34" charset="-122"/>
                <a:ea typeface="微软雅黑" panose="020B0503020204020204" pitchFamily="34" charset="-122"/>
              </a:rPr>
              <a:t>的，在日期满足的时候，使</a:t>
            </a:r>
            <a:r>
              <a:rPr lang="zh-CN" altLang="en-US" sz="4600" b="1" dirty="0">
                <a:solidFill>
                  <a:srgbClr val="FF0000"/>
                </a:solidFill>
                <a:latin typeface="微软雅黑" panose="020B0503020204020204" pitchFamily="34" charset="-122"/>
                <a:ea typeface="微软雅黑" panose="020B0503020204020204" pitchFamily="34" charset="-122"/>
              </a:rPr>
              <a:t>天上地上一切所有的</a:t>
            </a:r>
            <a:r>
              <a:rPr lang="zh-CN" altLang="en-US" sz="4600" b="1" dirty="0">
                <a:latin typeface="微软雅黑" panose="020B0503020204020204" pitchFamily="34" charset="-122"/>
                <a:ea typeface="微软雅黑" panose="020B0503020204020204" pitchFamily="34" charset="-122"/>
              </a:rPr>
              <a:t>，都在基督里面</a:t>
            </a:r>
            <a:r>
              <a:rPr lang="zh-CN" altLang="en-US" sz="4600" b="1" dirty="0">
                <a:solidFill>
                  <a:srgbClr val="FF0000"/>
                </a:solidFill>
                <a:latin typeface="微软雅黑" panose="020B0503020204020204" pitchFamily="34" charset="-122"/>
                <a:ea typeface="微软雅黑" panose="020B0503020204020204" pitchFamily="34" charset="-122"/>
              </a:rPr>
              <a:t>同归于一</a:t>
            </a:r>
            <a:r>
              <a:rPr lang="zh-CN" altLang="en-US" sz="4600" b="1" dirty="0">
                <a:latin typeface="微软雅黑" panose="020B0503020204020204" pitchFamily="34" charset="-122"/>
                <a:ea typeface="微软雅黑" panose="020B0503020204020204" pitchFamily="34" charset="-122"/>
              </a:rPr>
              <a:t>。</a:t>
            </a:r>
            <a:endParaRPr lang="en-US" altLang="zh-CN" sz="4600" b="1" dirty="0">
              <a:latin typeface="微软雅黑" panose="020B0503020204020204" pitchFamily="34" charset="-122"/>
              <a:ea typeface="微软雅黑" panose="020B0503020204020204" pitchFamily="34" charset="-122"/>
            </a:endParaRPr>
          </a:p>
          <a:p>
            <a:pPr marL="0" indent="0">
              <a:lnSpc>
                <a:spcPct val="170000"/>
              </a:lnSpc>
              <a:buNone/>
            </a:pPr>
            <a:r>
              <a:rPr lang="zh-CN" altLang="en-US" sz="5200" b="1" dirty="0">
                <a:latin typeface="微软雅黑" panose="020B0503020204020204" pitchFamily="34" charset="-122"/>
                <a:ea typeface="微软雅黑" panose="020B0503020204020204" pitchFamily="34" charset="-122"/>
              </a:rPr>
              <a:t>彩虹之家异象：生命更新，</a:t>
            </a:r>
            <a:r>
              <a:rPr lang="zh-CN" altLang="en-US" sz="5200" b="1" dirty="0">
                <a:solidFill>
                  <a:srgbClr val="FF0000"/>
                </a:solidFill>
                <a:latin typeface="微软雅黑" panose="020B0503020204020204" pitchFamily="34" charset="-122"/>
                <a:ea typeface="微软雅黑" panose="020B0503020204020204" pitchFamily="34" charset="-122"/>
              </a:rPr>
              <a:t>教会启新</a:t>
            </a:r>
            <a:r>
              <a:rPr lang="zh-CN" altLang="en-US" sz="5200" b="1" dirty="0">
                <a:latin typeface="微软雅黑" panose="020B0503020204020204" pitchFamily="34" charset="-122"/>
                <a:ea typeface="微软雅黑" panose="020B0503020204020204" pitchFamily="34" charset="-122"/>
              </a:rPr>
              <a:t>，文化开新！</a:t>
            </a:r>
            <a:endParaRPr lang="en-US" altLang="zh-SG" sz="5200" b="1" dirty="0">
              <a:latin typeface="微软雅黑" panose="020B0503020204020204" pitchFamily="34" charset="-122"/>
              <a:ea typeface="微软雅黑" panose="020B0503020204020204" pitchFamily="34" charset="-122"/>
            </a:endParaRPr>
          </a:p>
          <a:p>
            <a:pPr marL="0" indent="0">
              <a:lnSpc>
                <a:spcPct val="170000"/>
              </a:lnSpc>
              <a:buNone/>
            </a:pPr>
            <a:r>
              <a:rPr lang="zh-CN" altLang="en-US" sz="4600" b="1" dirty="0">
                <a:solidFill>
                  <a:srgbClr val="FF0000"/>
                </a:solidFill>
                <a:latin typeface="微软雅黑" panose="020B0503020204020204" pitchFamily="34" charset="-122"/>
                <a:ea typeface="微软雅黑" panose="020B0503020204020204" pitchFamily="34" charset="-122"/>
              </a:rPr>
              <a:t>反思：</a:t>
            </a:r>
            <a:endParaRPr lang="en-US" altLang="zh-CN" sz="4600" b="1" dirty="0">
              <a:solidFill>
                <a:srgbClr val="FF0000"/>
              </a:solidFill>
              <a:latin typeface="微软雅黑" panose="020B0503020204020204" pitchFamily="34" charset="-122"/>
              <a:ea typeface="微软雅黑" panose="020B0503020204020204" pitchFamily="34" charset="-122"/>
            </a:endParaRPr>
          </a:p>
          <a:p>
            <a:pPr marL="0" indent="0">
              <a:buNone/>
            </a:pPr>
            <a:r>
              <a:rPr lang="zh-CN" altLang="en-US" sz="4600" b="1" dirty="0">
                <a:solidFill>
                  <a:srgbClr val="7030A0"/>
                </a:solidFill>
                <a:latin typeface="微软雅黑" panose="020B0503020204020204" pitchFamily="34" charset="-122"/>
                <a:ea typeface="微软雅黑" panose="020B0503020204020204" pitchFamily="34" charset="-122"/>
              </a:rPr>
              <a:t>基督再来，避世</a:t>
            </a:r>
            <a:r>
              <a:rPr lang="en-US" altLang="zh-CN" sz="4600" b="1" dirty="0">
                <a:solidFill>
                  <a:srgbClr val="7030A0"/>
                </a:solidFill>
                <a:latin typeface="微软雅黑" panose="020B0503020204020204" pitchFamily="34" charset="-122"/>
                <a:ea typeface="微软雅黑" panose="020B0503020204020204" pitchFamily="34" charset="-122"/>
              </a:rPr>
              <a:t>or</a:t>
            </a:r>
            <a:r>
              <a:rPr lang="zh-CN" altLang="en-US" sz="4600" b="1" dirty="0">
                <a:solidFill>
                  <a:srgbClr val="7030A0"/>
                </a:solidFill>
                <a:latin typeface="微软雅黑" panose="020B0503020204020204" pitchFamily="34" charset="-122"/>
                <a:ea typeface="微软雅黑" panose="020B0503020204020204" pitchFamily="34" charset="-122"/>
              </a:rPr>
              <a:t>入世？</a:t>
            </a:r>
            <a:endParaRPr lang="en-US" altLang="zh-CN" sz="4600" b="1" dirty="0">
              <a:solidFill>
                <a:srgbClr val="7030A0"/>
              </a:solidFill>
              <a:latin typeface="微软雅黑" panose="020B0503020204020204" pitchFamily="34" charset="-122"/>
              <a:ea typeface="微软雅黑" panose="020B0503020204020204" pitchFamily="34" charset="-122"/>
            </a:endParaRPr>
          </a:p>
          <a:p>
            <a:pPr marL="0" indent="0">
              <a:buNone/>
            </a:pPr>
            <a:r>
              <a:rPr lang="zh-CN" altLang="en-US" sz="4600" b="1" dirty="0">
                <a:solidFill>
                  <a:srgbClr val="7030A0"/>
                </a:solidFill>
                <a:latin typeface="微软雅黑" panose="020B0503020204020204" pitchFamily="34" charset="-122"/>
                <a:ea typeface="微软雅黑" panose="020B0503020204020204" pitchFamily="34" charset="-122"/>
              </a:rPr>
              <a:t>教会在世，妥协</a:t>
            </a:r>
            <a:r>
              <a:rPr lang="en-US" altLang="zh-CN" sz="4600" b="1" dirty="0">
                <a:solidFill>
                  <a:srgbClr val="7030A0"/>
                </a:solidFill>
                <a:latin typeface="微软雅黑" panose="020B0503020204020204" pitchFamily="34" charset="-122"/>
                <a:ea typeface="微软雅黑" panose="020B0503020204020204" pitchFamily="34" charset="-122"/>
              </a:rPr>
              <a:t>or</a:t>
            </a:r>
            <a:r>
              <a:rPr lang="zh-CN" altLang="en-US" sz="4600" b="1" dirty="0">
                <a:solidFill>
                  <a:srgbClr val="7030A0"/>
                </a:solidFill>
                <a:latin typeface="微软雅黑" panose="020B0503020204020204" pitchFamily="34" charset="-122"/>
                <a:ea typeface="微软雅黑" panose="020B0503020204020204" pitchFamily="34" charset="-122"/>
              </a:rPr>
              <a:t>开新？</a:t>
            </a:r>
            <a:endParaRPr lang="en-US" altLang="zh-CN" sz="4600" b="1" dirty="0">
              <a:solidFill>
                <a:srgbClr val="7030A0"/>
              </a:solidFill>
              <a:latin typeface="微软雅黑" panose="020B0503020204020204" pitchFamily="34" charset="-122"/>
              <a:ea typeface="微软雅黑" panose="020B0503020204020204" pitchFamily="34" charset="-122"/>
            </a:endParaRPr>
          </a:p>
          <a:p>
            <a:pPr marL="0" indent="0">
              <a:buNone/>
            </a:pPr>
            <a:r>
              <a:rPr lang="zh-CN" altLang="en-US" sz="4600" b="1" dirty="0">
                <a:solidFill>
                  <a:srgbClr val="7030A0"/>
                </a:solidFill>
                <a:latin typeface="微软雅黑" panose="020B0503020204020204" pitchFamily="34" charset="-122"/>
                <a:ea typeface="微软雅黑" panose="020B0503020204020204" pitchFamily="34" charset="-122"/>
              </a:rPr>
              <a:t>我在人间，爱世</a:t>
            </a:r>
            <a:r>
              <a:rPr lang="en-US" altLang="zh-CN" sz="4600" b="1" dirty="0">
                <a:solidFill>
                  <a:srgbClr val="7030A0"/>
                </a:solidFill>
                <a:latin typeface="微软雅黑" panose="020B0503020204020204" pitchFamily="34" charset="-122"/>
                <a:ea typeface="微软雅黑" panose="020B0503020204020204" pitchFamily="34" charset="-122"/>
              </a:rPr>
              <a:t>or</a:t>
            </a:r>
            <a:r>
              <a:rPr lang="zh-CN" altLang="en-US" sz="4600" b="1" dirty="0">
                <a:solidFill>
                  <a:srgbClr val="7030A0"/>
                </a:solidFill>
                <a:latin typeface="微软雅黑" panose="020B0503020204020204" pitchFamily="34" charset="-122"/>
                <a:ea typeface="微软雅黑" panose="020B0503020204020204" pitchFamily="34" charset="-122"/>
              </a:rPr>
              <a:t>治世？</a:t>
            </a:r>
            <a:endParaRPr lang="en-US" altLang="zh-SG" sz="4600" b="1" dirty="0">
              <a:solidFill>
                <a:srgbClr val="7030A0"/>
              </a:solidFill>
              <a:latin typeface="微软雅黑" panose="020B0503020204020204" pitchFamily="34" charset="-122"/>
              <a:ea typeface="微软雅黑" panose="020B0503020204020204" pitchFamily="34" charset="-122"/>
            </a:endParaRPr>
          </a:p>
          <a:p>
            <a:pPr marL="0" indent="0">
              <a:buNone/>
            </a:pPr>
            <a:endParaRPr lang="zh-SG" altLang="en-US" sz="3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91387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耶稣的国度在哪里？"/>
          <p:cNvSpPr txBox="1">
            <a:spLocks noGrp="1"/>
          </p:cNvSpPr>
          <p:nvPr>
            <p:ph type="title"/>
          </p:nvPr>
        </p:nvSpPr>
        <p:spPr>
          <a:xfrm>
            <a:off x="1468120" y="1826260"/>
            <a:ext cx="10464800" cy="3175000"/>
          </a:xfrm>
          <a:prstGeom prst="rect">
            <a:avLst/>
          </a:prstGeom>
        </p:spPr>
        <p:txBody>
          <a:bodyPr/>
          <a:lstStyle/>
          <a:p>
            <a:r>
              <a:rPr b="1" dirty="0" err="1">
                <a:latin typeface="微软雅黑" panose="020B0503020204020204" pitchFamily="34" charset="-122"/>
                <a:ea typeface="微软雅黑" panose="020B0503020204020204" pitchFamily="34" charset="-122"/>
              </a:rPr>
              <a:t>耶稣的国度在哪里</a:t>
            </a:r>
            <a:r>
              <a:rPr b="1" dirty="0">
                <a:latin typeface="微软雅黑" panose="020B0503020204020204" pitchFamily="34" charset="-122"/>
                <a:ea typeface="微软雅黑" panose="020B0503020204020204" pitchFamily="34" charset="-122"/>
              </a:rP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耶稣论天国"/>
          <p:cNvSpPr txBox="1">
            <a:spLocks noGrp="1"/>
          </p:cNvSpPr>
          <p:nvPr>
            <p:ph type="title"/>
          </p:nvPr>
        </p:nvSpPr>
        <p:spPr>
          <a:prstGeom prst="rect">
            <a:avLst/>
          </a:prstGeom>
        </p:spPr>
        <p:txBody>
          <a:bodyPr/>
          <a:lstStyle/>
          <a:p>
            <a:r>
              <a:rPr b="1" dirty="0" err="1">
                <a:latin typeface="微软雅黑" panose="020B0503020204020204" pitchFamily="34" charset="-122"/>
                <a:ea typeface="微软雅黑" panose="020B0503020204020204" pitchFamily="34" charset="-122"/>
              </a:rPr>
              <a:t>耶稣论天国</a:t>
            </a:r>
            <a:endParaRPr b="1" dirty="0">
              <a:latin typeface="微软雅黑" panose="020B0503020204020204" pitchFamily="34" charset="-122"/>
              <a:ea typeface="微软雅黑" panose="020B0503020204020204" pitchFamily="34" charset="-122"/>
            </a:endParaRPr>
          </a:p>
        </p:txBody>
      </p:sp>
      <p:sp>
        <p:nvSpPr>
          <p:cNvPr id="134" name="约翰福音18:36 耶稣回答说：“我的国不属这世界；我的国若属这世界，我的臣仆必要争战，使我不至于被交给犹太人；只是我的国不属这世界。”18:37 彼拉多就对他说：“这样，你是王吗？”耶稣回答说：“你说我是王。我为此而生，也为此来到世间，特为给真理作见证；凡属真理的人，就听我的话。”"/>
          <p:cNvSpPr txBox="1">
            <a:spLocks noGrp="1"/>
          </p:cNvSpPr>
          <p:nvPr>
            <p:ph type="body" idx="1"/>
          </p:nvPr>
        </p:nvSpPr>
        <p:spPr>
          <a:xfrm>
            <a:off x="883920" y="1818640"/>
            <a:ext cx="11643360" cy="6116320"/>
          </a:xfrm>
          <a:prstGeom prst="rect">
            <a:avLst/>
          </a:prstGeom>
        </p:spPr>
        <p:txBody>
          <a:bodyPr/>
          <a:lstStyle>
            <a:lvl1pPr>
              <a:buBlip>
                <a:blip r:embed="rId2"/>
              </a:buBlip>
            </a:lvl1pPr>
          </a:lstStyle>
          <a:p>
            <a:r>
              <a:rPr b="1" dirty="0">
                <a:latin typeface="微软雅黑" panose="020B0503020204020204" pitchFamily="34" charset="-122"/>
                <a:ea typeface="微软雅黑" panose="020B0503020204020204" pitchFamily="34" charset="-122"/>
              </a:rPr>
              <a:t>约翰福音18:36 耶稣回答说：“</a:t>
            </a:r>
            <a:r>
              <a:rPr b="1" dirty="0">
                <a:solidFill>
                  <a:srgbClr val="FF0000"/>
                </a:solidFill>
                <a:latin typeface="微软雅黑" panose="020B0503020204020204" pitchFamily="34" charset="-122"/>
                <a:ea typeface="微软雅黑" panose="020B0503020204020204" pitchFamily="34" charset="-122"/>
              </a:rPr>
              <a:t>我的国不属这世界</a:t>
            </a:r>
            <a:r>
              <a:rPr b="1" dirty="0">
                <a:latin typeface="微软雅黑" panose="020B0503020204020204" pitchFamily="34" charset="-122"/>
                <a:ea typeface="微软雅黑" panose="020B0503020204020204" pitchFamily="34" charset="-122"/>
              </a:rPr>
              <a:t>；我的国若属这世界，</a:t>
            </a:r>
            <a:r>
              <a:rPr b="1" dirty="0">
                <a:solidFill>
                  <a:srgbClr val="FF0000"/>
                </a:solidFill>
                <a:latin typeface="微软雅黑" panose="020B0503020204020204" pitchFamily="34" charset="-122"/>
                <a:ea typeface="微软雅黑" panose="020B0503020204020204" pitchFamily="34" charset="-122"/>
              </a:rPr>
              <a:t>我的臣仆必要争战</a:t>
            </a:r>
            <a:r>
              <a:rPr b="1" dirty="0">
                <a:latin typeface="微软雅黑" panose="020B0503020204020204" pitchFamily="34" charset="-122"/>
                <a:ea typeface="微软雅黑" panose="020B0503020204020204" pitchFamily="34" charset="-122"/>
              </a:rPr>
              <a:t>，使我不至于被交给犹太人；</a:t>
            </a:r>
            <a:r>
              <a:rPr b="1" dirty="0">
                <a:solidFill>
                  <a:srgbClr val="FF0000"/>
                </a:solidFill>
                <a:latin typeface="微软雅黑" panose="020B0503020204020204" pitchFamily="34" charset="-122"/>
                <a:ea typeface="微软雅黑" panose="020B0503020204020204" pitchFamily="34" charset="-122"/>
              </a:rPr>
              <a:t>只是我的国不属这世界</a:t>
            </a:r>
            <a:r>
              <a:rPr b="1" dirty="0">
                <a:latin typeface="微软雅黑" panose="020B0503020204020204" pitchFamily="34" charset="-122"/>
                <a:ea typeface="微软雅黑" panose="020B0503020204020204" pitchFamily="34" charset="-122"/>
              </a:rPr>
              <a:t>。”18:37 彼拉多就对他说：“这样，你是王吗？”耶稣回答说：“</a:t>
            </a:r>
            <a:r>
              <a:rPr b="1" dirty="0">
                <a:solidFill>
                  <a:srgbClr val="FF0000"/>
                </a:solidFill>
                <a:latin typeface="微软雅黑" panose="020B0503020204020204" pitchFamily="34" charset="-122"/>
                <a:ea typeface="微软雅黑" panose="020B0503020204020204" pitchFamily="34" charset="-122"/>
              </a:rPr>
              <a:t>你说我是王。我为此而生，也为此来到世间</a:t>
            </a:r>
            <a:r>
              <a:rPr b="1" dirty="0">
                <a:latin typeface="微软雅黑" panose="020B0503020204020204" pitchFamily="34" charset="-122"/>
                <a:ea typeface="微软雅黑" panose="020B0503020204020204" pitchFamily="34" charset="-122"/>
              </a:rPr>
              <a:t>，特为给真理作见证；凡属真理的人，就听我的话。”</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误区一：神国在天，非此世界"/>
          <p:cNvSpPr txBox="1">
            <a:spLocks noGrp="1"/>
          </p:cNvSpPr>
          <p:nvPr>
            <p:ph type="title"/>
          </p:nvPr>
        </p:nvSpPr>
        <p:spPr>
          <a:xfrm>
            <a:off x="650240" y="589280"/>
            <a:ext cx="11704320" cy="2108200"/>
          </a:xfrm>
          <a:prstGeom prst="rect">
            <a:avLst/>
          </a:prstGeom>
        </p:spPr>
        <p:txBody>
          <a:bodyPr>
            <a:noAutofit/>
          </a:bodyPr>
          <a:lstStyle>
            <a:lvl1pPr defTabSz="508254">
              <a:defRPr sz="6264"/>
            </a:lvl1pPr>
          </a:lstStyle>
          <a:p>
            <a:pPr algn="l" defTabSz="584200" rtl="0">
              <a:spcBef>
                <a:spcPts val="3000"/>
              </a:spcBef>
              <a:buSzPct val="25000"/>
            </a:pPr>
            <a:r>
              <a:rPr lang="en-US" altLang="zh-SG" sz="6600" b="1" dirty="0">
                <a:latin typeface="微软雅黑" panose="020B0503020204020204" pitchFamily="34" charset="-122"/>
                <a:ea typeface="微软雅黑" panose="020B0503020204020204" pitchFamily="34" charset="-122"/>
              </a:rPr>
              <a:t>  </a:t>
            </a:r>
            <a:r>
              <a:rPr sz="6600" b="1" dirty="0" err="1">
                <a:solidFill>
                  <a:srgbClr val="FF0000"/>
                </a:solidFill>
                <a:latin typeface="微软雅黑" panose="020B0503020204020204" pitchFamily="34" charset="-122"/>
                <a:ea typeface="微软雅黑" panose="020B0503020204020204" pitchFamily="34" charset="-122"/>
              </a:rPr>
              <a:t>误区一：神国在天，非此世界</a:t>
            </a:r>
            <a:endParaRPr sz="6600" b="1" dirty="0">
              <a:solidFill>
                <a:srgbClr val="FF0000"/>
              </a:solidFill>
              <a:latin typeface="微软雅黑" panose="020B0503020204020204" pitchFamily="34" charset="-122"/>
              <a:ea typeface="微软雅黑" panose="020B0503020204020204" pitchFamily="34" charset="-122"/>
            </a:endParaRPr>
          </a:p>
        </p:txBody>
      </p:sp>
      <p:sp>
        <p:nvSpPr>
          <p:cNvPr id="137" name="君王被捕，臣仆必救…"/>
          <p:cNvSpPr txBox="1">
            <a:spLocks noGrp="1"/>
          </p:cNvSpPr>
          <p:nvPr>
            <p:ph type="body" idx="1"/>
          </p:nvPr>
        </p:nvSpPr>
        <p:spPr>
          <a:xfrm>
            <a:off x="1148080" y="2560320"/>
            <a:ext cx="10464800" cy="5842000"/>
          </a:xfrm>
          <a:prstGeom prst="rect">
            <a:avLst/>
          </a:prstGeom>
        </p:spPr>
        <p:txBody>
          <a:bodyPr>
            <a:normAutofit/>
          </a:bodyPr>
          <a:lstStyle/>
          <a:p>
            <a:pPr>
              <a:buBlip>
                <a:blip r:embed="rId2"/>
              </a:buBlip>
            </a:pPr>
            <a:r>
              <a:rPr sz="4800" b="1" dirty="0" err="1">
                <a:latin typeface="微软雅黑" panose="020B0503020204020204" pitchFamily="34" charset="-122"/>
                <a:ea typeface="微软雅黑" panose="020B0503020204020204" pitchFamily="34" charset="-122"/>
              </a:rPr>
              <a:t>君王被捕，臣仆必救</a:t>
            </a:r>
            <a:endParaRPr sz="4800" b="1" dirty="0">
              <a:latin typeface="微软雅黑" panose="020B0503020204020204" pitchFamily="34" charset="-122"/>
              <a:ea typeface="微软雅黑" panose="020B0503020204020204" pitchFamily="34" charset="-122"/>
            </a:endParaRPr>
          </a:p>
          <a:p>
            <a:pPr>
              <a:buBlip>
                <a:blip r:embed="rId2"/>
              </a:buBlip>
            </a:pPr>
            <a:r>
              <a:rPr sz="4800" b="1" dirty="0" err="1">
                <a:latin typeface="微软雅黑" panose="020B0503020204020204" pitchFamily="34" charset="-122"/>
                <a:ea typeface="微软雅黑" panose="020B0503020204020204" pitchFamily="34" charset="-122"/>
              </a:rPr>
              <a:t>主动被交，见证真理</a:t>
            </a:r>
            <a:endParaRPr sz="4800" b="1" dirty="0">
              <a:latin typeface="微软雅黑" panose="020B0503020204020204" pitchFamily="34" charset="-122"/>
              <a:ea typeface="微软雅黑" panose="020B0503020204020204" pitchFamily="34" charset="-122"/>
            </a:endParaRPr>
          </a:p>
          <a:p>
            <a:pPr>
              <a:buBlip>
                <a:blip r:embed="rId2"/>
              </a:buBlip>
            </a:pPr>
            <a:r>
              <a:rPr sz="4800" b="1" dirty="0" err="1">
                <a:latin typeface="微软雅黑" panose="020B0503020204020204" pitchFamily="34" charset="-122"/>
                <a:ea typeface="微软雅黑" panose="020B0503020204020204" pitchFamily="34" charset="-122"/>
              </a:rPr>
              <a:t>天国君王，为此降生</a:t>
            </a:r>
            <a:endParaRPr sz="4800" b="1" dirty="0">
              <a:latin typeface="微软雅黑" panose="020B0503020204020204" pitchFamily="34" charset="-122"/>
              <a:ea typeface="微软雅黑" panose="020B0503020204020204" pitchFamily="34" charset="-122"/>
            </a:endParaRPr>
          </a:p>
          <a:p>
            <a:pPr>
              <a:buBlip>
                <a:blip r:embed="rId2"/>
              </a:buBlip>
            </a:pPr>
            <a:r>
              <a:rPr sz="4800" b="1" dirty="0" err="1">
                <a:latin typeface="微软雅黑" panose="020B0503020204020204" pitchFamily="34" charset="-122"/>
                <a:ea typeface="微软雅黑" panose="020B0503020204020204" pitchFamily="34" charset="-122"/>
              </a:rPr>
              <a:t>拯救你我，脱离苦海</a:t>
            </a:r>
            <a:r>
              <a:rPr sz="4800" b="1" dirty="0">
                <a:latin typeface="微软雅黑" panose="020B0503020204020204" pitchFamily="34" charset="-122"/>
                <a:ea typeface="微软雅黑" panose="020B0503020204020204" pitchFamily="34" charset="-122"/>
              </a:rP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地球是神的国度一部分？"/>
          <p:cNvSpPr txBox="1">
            <a:spLocks noGrp="1"/>
          </p:cNvSpPr>
          <p:nvPr>
            <p:ph type="title"/>
          </p:nvPr>
        </p:nvSpPr>
        <p:spPr>
          <a:prstGeom prst="rect">
            <a:avLst/>
          </a:prstGeom>
        </p:spPr>
        <p:txBody>
          <a:bodyPr/>
          <a:lstStyle/>
          <a:p>
            <a:r>
              <a:rPr b="1" dirty="0" err="1">
                <a:latin typeface="微软雅黑" panose="020B0503020204020204" pitchFamily="34" charset="-122"/>
                <a:ea typeface="微软雅黑" panose="020B0503020204020204" pitchFamily="34" charset="-122"/>
              </a:rPr>
              <a:t>地球是神的国度一部分</a:t>
            </a:r>
            <a:r>
              <a:rPr b="1" dirty="0">
                <a:latin typeface="微软雅黑" panose="020B0503020204020204" pitchFamily="34" charset="-122"/>
                <a:ea typeface="微软雅黑" panose="020B0503020204020204" pitchFamily="34" charset="-122"/>
              </a:rPr>
              <a:t>？</a:t>
            </a:r>
          </a:p>
        </p:txBody>
      </p:sp>
      <p:sp>
        <p:nvSpPr>
          <p:cNvPr id="129" name="马太福音6:9 所以，你们祷告要这样说：‘我们在天上的父：愿人都尊你的名为圣。6:10 愿你的国降临；愿你的旨意行在地上，如同行在天上。6:13 不叫我们遇见试探；救我们脱离凶恶(或作“脱离恶者”)。因为国度、权柄、荣耀，全是你的，直到永远。阿们(有古卷无“因为”至“阿们”等字)。’"/>
          <p:cNvSpPr txBox="1">
            <a:spLocks noGrp="1"/>
          </p:cNvSpPr>
          <p:nvPr>
            <p:ph type="body" idx="1"/>
          </p:nvPr>
        </p:nvSpPr>
        <p:spPr>
          <a:xfrm>
            <a:off x="726440" y="2194560"/>
            <a:ext cx="11551920" cy="5918200"/>
          </a:xfrm>
          <a:prstGeom prst="rect">
            <a:avLst/>
          </a:prstGeom>
        </p:spPr>
        <p:txBody>
          <a:bodyPr/>
          <a:lstStyle>
            <a:lvl1pPr>
              <a:buBlip>
                <a:blip r:embed="rId2"/>
              </a:buBlip>
            </a:lvl1pPr>
          </a:lstStyle>
          <a:p>
            <a:r>
              <a:rPr b="1" dirty="0">
                <a:latin typeface="微软雅黑" panose="020B0503020204020204" pitchFamily="34" charset="-122"/>
                <a:ea typeface="微软雅黑" panose="020B0503020204020204" pitchFamily="34" charset="-122"/>
              </a:rPr>
              <a:t>马太福音6:9 所以，你们祷告要这样说：‘我们在天上的父：愿人都尊你的名为圣。6:10 </a:t>
            </a:r>
            <a:r>
              <a:rPr b="1" dirty="0">
                <a:solidFill>
                  <a:srgbClr val="FF0000"/>
                </a:solidFill>
                <a:latin typeface="微软雅黑" panose="020B0503020204020204" pitchFamily="34" charset="-122"/>
                <a:ea typeface="微软雅黑" panose="020B0503020204020204" pitchFamily="34" charset="-122"/>
              </a:rPr>
              <a:t>愿你的国降临；愿你的旨意行在地上，如同行在天上。</a:t>
            </a:r>
            <a:r>
              <a:rPr b="1" dirty="0">
                <a:latin typeface="微软雅黑" panose="020B0503020204020204" pitchFamily="34" charset="-122"/>
                <a:ea typeface="微软雅黑" panose="020B0503020204020204" pitchFamily="34" charset="-122"/>
              </a:rPr>
              <a:t>6:13 </a:t>
            </a:r>
            <a:r>
              <a:rPr b="1" dirty="0" err="1">
                <a:latin typeface="微软雅黑" panose="020B0503020204020204" pitchFamily="34" charset="-122"/>
                <a:ea typeface="微软雅黑" panose="020B0503020204020204" pitchFamily="34" charset="-122"/>
              </a:rPr>
              <a:t>不叫我们遇见试探；救我们脱离凶恶</a:t>
            </a:r>
            <a:r>
              <a:rPr b="1" dirty="0">
                <a:latin typeface="微软雅黑" panose="020B0503020204020204" pitchFamily="34" charset="-122"/>
                <a:ea typeface="微软雅黑" panose="020B0503020204020204" pitchFamily="34" charset="-122"/>
              </a:rPr>
              <a:t>(</a:t>
            </a:r>
            <a:r>
              <a:rPr b="1" dirty="0" err="1">
                <a:latin typeface="微软雅黑" panose="020B0503020204020204" pitchFamily="34" charset="-122"/>
                <a:ea typeface="微软雅黑" panose="020B0503020204020204" pitchFamily="34" charset="-122"/>
              </a:rPr>
              <a:t>或作“脱离恶者</a:t>
            </a:r>
            <a:r>
              <a:rPr b="1" dirty="0">
                <a:latin typeface="微软雅黑" panose="020B0503020204020204" pitchFamily="34" charset="-122"/>
                <a:ea typeface="微软雅黑" panose="020B0503020204020204" pitchFamily="34" charset="-122"/>
              </a:rPr>
              <a:t>”)。</a:t>
            </a:r>
            <a:r>
              <a:rPr b="1" dirty="0" err="1">
                <a:latin typeface="微软雅黑" panose="020B0503020204020204" pitchFamily="34" charset="-122"/>
                <a:ea typeface="微软雅黑" panose="020B0503020204020204" pitchFamily="34" charset="-122"/>
              </a:rPr>
              <a:t>因为</a:t>
            </a:r>
            <a:r>
              <a:rPr b="1" dirty="0" err="1">
                <a:solidFill>
                  <a:srgbClr val="FF0000"/>
                </a:solidFill>
                <a:latin typeface="微软雅黑" panose="020B0503020204020204" pitchFamily="34" charset="-122"/>
                <a:ea typeface="微软雅黑" panose="020B0503020204020204" pitchFamily="34" charset="-122"/>
              </a:rPr>
              <a:t>国度</a:t>
            </a:r>
            <a:r>
              <a:rPr b="1" dirty="0" err="1">
                <a:latin typeface="微软雅黑" panose="020B0503020204020204" pitchFamily="34" charset="-122"/>
                <a:ea typeface="微软雅黑" panose="020B0503020204020204" pitchFamily="34" charset="-122"/>
              </a:rPr>
              <a:t>、权柄、荣耀，全是你的，</a:t>
            </a:r>
            <a:r>
              <a:rPr b="1" dirty="0" err="1">
                <a:solidFill>
                  <a:srgbClr val="FF0000"/>
                </a:solidFill>
                <a:latin typeface="微软雅黑" panose="020B0503020204020204" pitchFamily="34" charset="-122"/>
                <a:ea typeface="微软雅黑" panose="020B0503020204020204" pitchFamily="34" charset="-122"/>
              </a:rPr>
              <a:t>直到永远</a:t>
            </a:r>
            <a:r>
              <a:rPr b="1" dirty="0" err="1">
                <a:latin typeface="微软雅黑" panose="020B0503020204020204" pitchFamily="34" charset="-122"/>
                <a:ea typeface="微软雅黑" panose="020B0503020204020204" pitchFamily="34" charset="-122"/>
              </a:rPr>
              <a:t>。阿们</a:t>
            </a:r>
            <a:r>
              <a:rPr b="1" dirty="0">
                <a:latin typeface="微软雅黑" panose="020B0503020204020204" pitchFamily="34" charset="-122"/>
                <a:ea typeface="微软雅黑" panose="020B0503020204020204" pitchFamily="34" charset="-122"/>
              </a:rPr>
              <a:t>(</a:t>
            </a:r>
            <a:r>
              <a:rPr b="1" dirty="0" err="1">
                <a:latin typeface="微软雅黑" panose="020B0503020204020204" pitchFamily="34" charset="-122"/>
                <a:ea typeface="微软雅黑" panose="020B0503020204020204" pitchFamily="34" charset="-122"/>
              </a:rPr>
              <a:t>有古卷无“因为”至“阿们”等字</a:t>
            </a:r>
            <a:r>
              <a:rPr b="1" dirty="0">
                <a:latin typeface="微软雅黑" panose="020B0503020204020204" pitchFamily="34" charset="-122"/>
                <a:ea typeface="微软雅黑" panose="020B0503020204020204" pitchFamily="34" charset="-122"/>
              </a:rPr>
              <a: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此创造与彼创造"/>
          <p:cNvSpPr txBox="1">
            <a:spLocks noGrp="1"/>
          </p:cNvSpPr>
          <p:nvPr>
            <p:ph type="title"/>
          </p:nvPr>
        </p:nvSpPr>
        <p:spPr>
          <a:prstGeom prst="rect">
            <a:avLst/>
          </a:prstGeom>
        </p:spPr>
        <p:txBody>
          <a:bodyPr/>
          <a:lstStyle/>
          <a:p>
            <a:r>
              <a:rPr sz="6600" b="1" dirty="0" err="1">
                <a:latin typeface="微软雅黑" panose="020B0503020204020204" pitchFamily="34" charset="-122"/>
                <a:ea typeface="微软雅黑" panose="020B0503020204020204" pitchFamily="34" charset="-122"/>
              </a:rPr>
              <a:t>此创造与彼创造</a:t>
            </a:r>
            <a:endParaRPr sz="6600" b="1" dirty="0">
              <a:latin typeface="微软雅黑" panose="020B0503020204020204" pitchFamily="34" charset="-122"/>
              <a:ea typeface="微软雅黑" panose="020B0503020204020204" pitchFamily="34" charset="-122"/>
            </a:endParaRPr>
          </a:p>
        </p:txBody>
      </p:sp>
      <p:sp>
        <p:nvSpPr>
          <p:cNvPr id="140" name="（国）来临：单点时态，一次性来到…"/>
          <p:cNvSpPr txBox="1">
            <a:spLocks noGrp="1"/>
          </p:cNvSpPr>
          <p:nvPr>
            <p:ph type="body" idx="1"/>
          </p:nvPr>
        </p:nvSpPr>
        <p:spPr>
          <a:xfrm>
            <a:off x="833120" y="2590800"/>
            <a:ext cx="11338560" cy="5842000"/>
          </a:xfrm>
          <a:prstGeom prst="rect">
            <a:avLst/>
          </a:prstGeom>
        </p:spPr>
        <p:txBody>
          <a:bodyPr>
            <a:normAutofit lnSpcReduction="10000"/>
          </a:bodyPr>
          <a:lstStyle/>
          <a:p>
            <a:pPr marL="446404" indent="-446404" defTabSz="554990">
              <a:spcBef>
                <a:spcPts val="2800"/>
              </a:spcBef>
              <a:buBlip>
                <a:blip r:embed="rId2"/>
              </a:buBlip>
              <a:defRPr sz="3609"/>
            </a:pPr>
            <a:r>
              <a:rPr sz="4800" b="1" dirty="0">
                <a:latin typeface="微软雅黑" panose="020B0503020204020204" pitchFamily="34" charset="-122"/>
                <a:ea typeface="微软雅黑" panose="020B0503020204020204" pitchFamily="34" charset="-122"/>
              </a:rPr>
              <a:t>（国）</a:t>
            </a:r>
            <a:r>
              <a:rPr lang="zh-CN" altLang="en-US" sz="4800" b="1" dirty="0">
                <a:latin typeface="微软雅黑" panose="020B0503020204020204" pitchFamily="34" charset="-122"/>
                <a:ea typeface="微软雅黑" panose="020B0503020204020204" pitchFamily="34" charset="-122"/>
              </a:rPr>
              <a:t>降</a:t>
            </a:r>
            <a:r>
              <a:rPr sz="4800" b="1" dirty="0" err="1">
                <a:latin typeface="微软雅黑" panose="020B0503020204020204" pitchFamily="34" charset="-122"/>
                <a:ea typeface="微软雅黑" panose="020B0503020204020204" pitchFamily="34" charset="-122"/>
              </a:rPr>
              <a:t>临：单点时态，一次性来到</a:t>
            </a:r>
            <a:endParaRPr sz="4800" b="1" dirty="0">
              <a:latin typeface="微软雅黑" panose="020B0503020204020204" pitchFamily="34" charset="-122"/>
              <a:ea typeface="微软雅黑" panose="020B0503020204020204" pitchFamily="34" charset="-122"/>
            </a:endParaRPr>
          </a:p>
          <a:p>
            <a:pPr marL="446404" indent="-446404" defTabSz="554990">
              <a:spcBef>
                <a:spcPts val="2800"/>
              </a:spcBef>
              <a:buBlip>
                <a:blip r:embed="rId2"/>
              </a:buBlip>
              <a:defRPr sz="3609"/>
            </a:pPr>
            <a:r>
              <a:rPr sz="4800" b="1" dirty="0" err="1">
                <a:latin typeface="微软雅黑" panose="020B0503020204020204" pitchFamily="34" charset="-122"/>
                <a:ea typeface="微软雅黑" panose="020B0503020204020204" pitchFamily="34" charset="-122"/>
              </a:rPr>
              <a:t>行（在地上</a:t>
            </a:r>
            <a:r>
              <a:rPr sz="4800" b="1" dirty="0">
                <a:latin typeface="微软雅黑" panose="020B0503020204020204" pitchFamily="34" charset="-122"/>
                <a:ea typeface="微软雅黑" panose="020B0503020204020204" pitchFamily="34" charset="-122"/>
              </a:rPr>
              <a:t>）：</a:t>
            </a:r>
            <a:r>
              <a:rPr sz="4800" b="1" dirty="0" err="1">
                <a:latin typeface="微软雅黑" panose="020B0503020204020204" pitchFamily="34" charset="-122"/>
                <a:ea typeface="微软雅黑" panose="020B0503020204020204" pitchFamily="34" charset="-122"/>
              </a:rPr>
              <a:t>单点时态，一次性发生</a:t>
            </a:r>
            <a:endParaRPr sz="4800" b="1" dirty="0">
              <a:latin typeface="微软雅黑" panose="020B0503020204020204" pitchFamily="34" charset="-122"/>
              <a:ea typeface="微软雅黑" panose="020B0503020204020204" pitchFamily="34" charset="-122"/>
            </a:endParaRPr>
          </a:p>
          <a:p>
            <a:pPr marL="446404" indent="-446404" defTabSz="554990">
              <a:spcBef>
                <a:spcPts val="2800"/>
              </a:spcBef>
              <a:buBlip>
                <a:blip r:embed="rId2"/>
              </a:buBlip>
              <a:defRPr sz="3609"/>
            </a:pPr>
            <a:r>
              <a:rPr sz="4800" b="1" dirty="0">
                <a:latin typeface="微软雅黑" panose="020B0503020204020204" pitchFamily="34" charset="-122"/>
                <a:ea typeface="微软雅黑" panose="020B0503020204020204" pitchFamily="34" charset="-122"/>
              </a:rPr>
              <a:t>诗篇33:6 诸天藉耶和华的命而造，万象藉他口中的气而成。33:7 他聚集海水如垒，收藏深洋在库房。33:8 愿全地都敬畏耶和华，愿世上的居民，都惧怕他。33:9 </a:t>
            </a:r>
            <a:r>
              <a:rPr sz="4800" b="1" dirty="0" err="1">
                <a:solidFill>
                  <a:srgbClr val="7030A0"/>
                </a:solidFill>
                <a:latin typeface="微软雅黑" panose="020B0503020204020204" pitchFamily="34" charset="-122"/>
                <a:ea typeface="微软雅黑" panose="020B0503020204020204" pitchFamily="34" charset="-122"/>
              </a:rPr>
              <a:t>因为他说有，就有</a:t>
            </a:r>
            <a:r>
              <a:rPr sz="4800" b="1" dirty="0" err="1">
                <a:latin typeface="微软雅黑" panose="020B0503020204020204" pitchFamily="34" charset="-122"/>
                <a:ea typeface="微软雅黑" panose="020B0503020204020204" pitchFamily="34" charset="-122"/>
              </a:rPr>
              <a:t>；</a:t>
            </a:r>
            <a:r>
              <a:rPr sz="4800" b="1" dirty="0" err="1">
                <a:solidFill>
                  <a:srgbClr val="7030A0"/>
                </a:solidFill>
                <a:latin typeface="微软雅黑" panose="020B0503020204020204" pitchFamily="34" charset="-122"/>
                <a:ea typeface="微软雅黑" panose="020B0503020204020204" pitchFamily="34" charset="-122"/>
              </a:rPr>
              <a:t>命立，就立</a:t>
            </a:r>
            <a:r>
              <a:rPr sz="4800" b="1" dirty="0">
                <a:latin typeface="微软雅黑" panose="020B0503020204020204" pitchFamily="34" charset="-122"/>
                <a:ea typeface="微软雅黑" panose="020B0503020204020204" pitchFamily="34" charset="-122"/>
              </a:rPr>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创造：降临"/>
          <p:cNvSpPr txBox="1">
            <a:spLocks noGrp="1"/>
          </p:cNvSpPr>
          <p:nvPr>
            <p:ph type="title"/>
          </p:nvPr>
        </p:nvSpPr>
        <p:spPr>
          <a:prstGeom prst="rect">
            <a:avLst/>
          </a:prstGeom>
        </p:spPr>
        <p:txBody>
          <a:bodyPr/>
          <a:lstStyle/>
          <a:p>
            <a:r>
              <a:rPr sz="6600" b="1" dirty="0" err="1">
                <a:latin typeface="微软雅黑" panose="020B0503020204020204" pitchFamily="34" charset="-122"/>
                <a:ea typeface="微软雅黑" panose="020B0503020204020204" pitchFamily="34" charset="-122"/>
              </a:rPr>
              <a:t>创造：降临</a:t>
            </a:r>
            <a:endParaRPr sz="6600" b="1" dirty="0">
              <a:latin typeface="微软雅黑" panose="020B0503020204020204" pitchFamily="34" charset="-122"/>
              <a:ea typeface="微软雅黑" panose="020B0503020204020204" pitchFamily="34" charset="-122"/>
            </a:endParaRPr>
          </a:p>
        </p:txBody>
      </p:sp>
      <p:sp>
        <p:nvSpPr>
          <p:cNvPr id="143" name="神旨在天，畅行无阻…"/>
          <p:cNvSpPr txBox="1">
            <a:spLocks noGrp="1"/>
          </p:cNvSpPr>
          <p:nvPr>
            <p:ph type="body" idx="1"/>
          </p:nvPr>
        </p:nvSpPr>
        <p:spPr>
          <a:xfrm>
            <a:off x="1483360" y="2545080"/>
            <a:ext cx="10464800" cy="5842000"/>
          </a:xfrm>
          <a:prstGeom prst="rect">
            <a:avLst/>
          </a:prstGeom>
        </p:spPr>
        <p:txBody>
          <a:bodyPr/>
          <a:lstStyle/>
          <a:p>
            <a:pPr>
              <a:buBlip>
                <a:blip r:embed="rId2"/>
              </a:buBlip>
            </a:pPr>
            <a:r>
              <a:rPr sz="4800" b="1" dirty="0" err="1">
                <a:latin typeface="微软雅黑" panose="020B0503020204020204" pitchFamily="34" charset="-122"/>
                <a:ea typeface="微软雅黑" panose="020B0503020204020204" pitchFamily="34" charset="-122"/>
              </a:rPr>
              <a:t>神旨在天，畅行无阻</a:t>
            </a:r>
            <a:endParaRPr sz="4800" b="1" dirty="0">
              <a:latin typeface="微软雅黑" panose="020B0503020204020204" pitchFamily="34" charset="-122"/>
              <a:ea typeface="微软雅黑" panose="020B0503020204020204" pitchFamily="34" charset="-122"/>
            </a:endParaRPr>
          </a:p>
          <a:p>
            <a:pPr>
              <a:buBlip>
                <a:blip r:embed="rId2"/>
              </a:buBlip>
            </a:pPr>
            <a:r>
              <a:rPr sz="4800" b="1" dirty="0" err="1">
                <a:latin typeface="微软雅黑" panose="020B0503020204020204" pitchFamily="34" charset="-122"/>
                <a:ea typeface="微软雅黑" panose="020B0503020204020204" pitchFamily="34" charset="-122"/>
              </a:rPr>
              <a:t>在地人意，阻隔重重</a:t>
            </a:r>
            <a:endParaRPr sz="4800" b="1" dirty="0">
              <a:latin typeface="微软雅黑" panose="020B0503020204020204" pitchFamily="34" charset="-122"/>
              <a:ea typeface="微软雅黑" panose="020B0503020204020204" pitchFamily="34" charset="-122"/>
            </a:endParaRPr>
          </a:p>
          <a:p>
            <a:pPr>
              <a:buBlip>
                <a:blip r:embed="rId2"/>
              </a:buBlip>
            </a:pPr>
            <a:r>
              <a:rPr sz="4800" b="1" dirty="0" err="1">
                <a:latin typeface="微软雅黑" panose="020B0503020204020204" pitchFamily="34" charset="-122"/>
                <a:ea typeface="微软雅黑" panose="020B0503020204020204" pitchFamily="34" charset="-122"/>
              </a:rPr>
              <a:t>耶稣祷告，可明父意</a:t>
            </a:r>
            <a:endParaRPr sz="4800" b="1" dirty="0">
              <a:latin typeface="微软雅黑" panose="020B0503020204020204" pitchFamily="34" charset="-122"/>
              <a:ea typeface="微软雅黑" panose="020B0503020204020204" pitchFamily="34" charset="-122"/>
            </a:endParaRPr>
          </a:p>
          <a:p>
            <a:pPr>
              <a:buBlip>
                <a:blip r:embed="rId2"/>
              </a:buBlip>
            </a:pPr>
            <a:r>
              <a:rPr sz="4800" b="1" dirty="0" err="1">
                <a:solidFill>
                  <a:srgbClr val="FF0000"/>
                </a:solidFill>
                <a:latin typeface="微软雅黑" panose="020B0503020204020204" pitchFamily="34" charset="-122"/>
                <a:ea typeface="微软雅黑" panose="020B0503020204020204" pitchFamily="34" charset="-122"/>
              </a:rPr>
              <a:t>可见地球，天国延伸</a:t>
            </a:r>
            <a:endParaRPr sz="4800" b="1" dirty="0">
              <a:solidFill>
                <a:srgbClr val="FF0000"/>
              </a:solidFill>
              <a:latin typeface="微软雅黑" panose="020B0503020204020204" pitchFamily="34" charset="-122"/>
              <a:ea typeface="微软雅黑" panose="020B0503020204020204" pitchFamily="34" charset="-122"/>
            </a:endParaRPr>
          </a:p>
          <a:p>
            <a:pPr>
              <a:buBlip>
                <a:blip r:embed="rId2"/>
              </a:buBlip>
            </a:pPr>
            <a:r>
              <a:rPr sz="4800" b="1" dirty="0" err="1">
                <a:latin typeface="微软雅黑" panose="020B0503020204020204" pitchFamily="34" charset="-122"/>
                <a:ea typeface="微软雅黑" panose="020B0503020204020204" pitchFamily="34" charset="-122"/>
              </a:rPr>
              <a:t>成为神国，直到永远</a:t>
            </a:r>
            <a:endParaRPr sz="48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FCC7BCA4-87EA-4F1E-8661-2D028655E8A5}"/>
              </a:ext>
            </a:extLst>
          </p:cNvPr>
          <p:cNvSpPr/>
          <p:nvPr/>
        </p:nvSpPr>
        <p:spPr>
          <a:xfrm>
            <a:off x="9956524" y="4276635"/>
            <a:ext cx="1107996" cy="1200329"/>
          </a:xfrm>
          <a:prstGeom prst="rect">
            <a:avLst/>
          </a:prstGeom>
          <a:noFill/>
        </p:spPr>
        <p:txBody>
          <a:bodyPr wrap="none" lIns="91440" tIns="45720" rIns="91440" bIns="45720">
            <a:spAutoFit/>
          </a:bodyPr>
          <a:lstStyle/>
          <a:p>
            <a:pPr algn="ctr"/>
            <a:r>
              <a:rPr lang="zh-CN" altLang="en-US" sz="7200" b="1" dirty="0">
                <a:solidFill>
                  <a:srgbClr val="7030A0"/>
                </a:solidFill>
                <a:latin typeface="微软雅黑" panose="020B0503020204020204" pitchFamily="34" charset="-122"/>
                <a:ea typeface="微软雅黑" panose="020B0503020204020204" pitchFamily="34" charset="-122"/>
              </a:rPr>
              <a:t>延</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166</TotalTime>
  <Words>1417</Words>
  <Application>Microsoft Office PowerPoint</Application>
  <PresentationFormat>Custom</PresentationFormat>
  <Paragraphs>163</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Helvetica Neue</vt:lpstr>
      <vt:lpstr>微软雅黑</vt:lpstr>
      <vt:lpstr>Papyrus</vt:lpstr>
      <vt:lpstr>Parchment</vt:lpstr>
      <vt:lpstr>家教会的圣经逻辑 与样板溯源</vt:lpstr>
      <vt:lpstr>大纲</vt:lpstr>
      <vt:lpstr>PowerPoint Presentation</vt:lpstr>
      <vt:lpstr>耶稣的国度在哪里？</vt:lpstr>
      <vt:lpstr>耶稣论天国</vt:lpstr>
      <vt:lpstr>  误区一：神国在天，非此世界</vt:lpstr>
      <vt:lpstr>地球是神的国度一部分？</vt:lpstr>
      <vt:lpstr>此创造与彼创造</vt:lpstr>
      <vt:lpstr>创造：降临</vt:lpstr>
      <vt:lpstr>1.伊甸园为模板，扩展全地</vt:lpstr>
      <vt:lpstr>PowerPoint Presentation</vt:lpstr>
      <vt:lpstr>2.罪的咒诅，扩散全地</vt:lpstr>
      <vt:lpstr>2.罪的咒诅，扩散全地</vt:lpstr>
      <vt:lpstr>3.全地盼赎，脱罪辖制</vt:lpstr>
      <vt:lpstr>3.全地盼赎，脱罪辖制</vt:lpstr>
      <vt:lpstr>4. 神国降临 万物更新</vt:lpstr>
      <vt:lpstr>“新”做何解？</vt:lpstr>
      <vt:lpstr>误区二：耶稣再来 毁灭世界</vt:lpstr>
      <vt:lpstr>火的洁净更新</vt:lpstr>
      <vt:lpstr>洁净房屋，乃为新居！</vt:lpstr>
      <vt:lpstr>误区三：烈火焚烧，消极避世？</vt:lpstr>
      <vt:lpstr>生命工程，你我之责</vt:lpstr>
      <vt:lpstr>误区四：金钱玛门，躲避试探？</vt:lpstr>
      <vt:lpstr>误区四：金钱玛门，躲避试探？</vt:lpstr>
      <vt:lpstr>管家使命，需要精明</vt:lpstr>
      <vt:lpstr>样板1：福来鸡的天国企业文化</vt:lpstr>
      <vt:lpstr>简介</vt:lpstr>
      <vt:lpstr>1.家庭模式，员工为重</vt:lpstr>
      <vt:lpstr>2.独领风骚vs众人皆醒</vt:lpstr>
      <vt:lpstr>仆人式领导力</vt:lpstr>
      <vt:lpstr>仆人式领导力</vt:lpstr>
      <vt:lpstr>样板2：保罗与亚百夫妇</vt:lpstr>
      <vt:lpstr>家教会的创业共命模式</vt:lpstr>
      <vt:lpstr>统一国度，君王治理全地预言</vt:lpstr>
      <vt:lpstr>统一国度，基督君王临到</vt:lpstr>
      <vt:lpstr>总结</vt:lpstr>
      <vt:lpstr>背诵经文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家教会的圣经逻辑 与样板溯源</dc:title>
  <dc:creator>fusi fu</dc:creator>
  <cp:lastModifiedBy>Rainbow Home Christian Church</cp:lastModifiedBy>
  <cp:revision>37</cp:revision>
  <dcterms:modified xsi:type="dcterms:W3CDTF">2018-10-14T07:58:22Z</dcterms:modified>
</cp:coreProperties>
</file>